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Alegreya Black" panose="020B0604020202020204" charset="0"/>
      <p:bold r:id="rId28"/>
      <p:boldItalic r:id="rId29"/>
    </p:embeddedFont>
    <p:embeddedFont>
      <p:font typeface="Alegreya ExtraBold" panose="020B0604020202020204" charset="0"/>
      <p:bold r:id="rId30"/>
      <p:boldItalic r:id="rId31"/>
    </p:embeddedFont>
    <p:embeddedFont>
      <p:font typeface="Montserrat" panose="00000500000000000000" pitchFamily="2" charset="0"/>
      <p:regular r:id="rId32"/>
      <p:bold r:id="rId33"/>
      <p:italic r:id="rId34"/>
      <p:boldItalic r:id="rId35"/>
    </p:embeddedFont>
    <p:embeddedFont>
      <p:font typeface="Raleway" pitchFamily="2" charset="0"/>
      <p:regular r:id="rId36"/>
      <p:bold r:id="rId37"/>
      <p:italic r:id="rId38"/>
      <p:boldItalic r:id="rId39"/>
    </p:embeddedFont>
    <p:embeddedFont>
      <p:font typeface="Source Sans Pro" panose="020B0503030403020204" pitchFamily="34" charset="0"/>
      <p:regular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8c4a8d47e0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8c4a8d47e0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8c4a8d47e0_0_3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8c4a8d47e0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8c4a8d47e0_0_3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8c4a8d47e0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8c4a8d47e0_0_3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8c4a8d47e0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8c4a8d47e0_0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8c4a8d47e0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8c4a8d47e0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8c4a8d47e0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97256997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97256997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8c4a8d47e0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8c4a8d47e0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920cffefd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920cffef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8c4a8d47e0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8c4a8d47e0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4dc3d3829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4dc3d3829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8c4a8d47e0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8c4a8d47e0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8c4a8d47e0_0_4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8c4a8d47e0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8c4a8d47e0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8c4a8d47e0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8c4a8d47e0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8c4a8d47e0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8c4a8d47e0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8c4a8d47e0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4dc3d3829a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4dc3d3829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8c4a8d47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8c4a8d47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8c4a8d47e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8c4a8d47e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8c4a8d47e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8c4a8d47e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8c4a8d47e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8c4a8d47e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8c4a8d47e0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8c4a8d47e0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8c4a8d47e0_0_3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8c4a8d47e0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8c4a8d47e0_0_3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8c4a8d47e0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100"/>
              <a:buFont typeface="Montserrat"/>
              <a:buNone/>
              <a:defRPr sz="4100">
                <a:latin typeface="Montserrat"/>
                <a:ea typeface="Montserrat"/>
                <a:cs typeface="Montserrat"/>
                <a:sym typeface="Montserrat"/>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Font typeface="Calibri"/>
              <a:buNone/>
              <a:defRPr sz="2400">
                <a:latin typeface="Calibri"/>
                <a:ea typeface="Calibri"/>
                <a:cs typeface="Calibri"/>
                <a:sym typeface="Calibri"/>
              </a:defRPr>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2735963" y="4296813"/>
            <a:ext cx="3895725" cy="6000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3" name="Google Shape;53;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4" name="Google Shape;54;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Montserrat"/>
              <a:buNone/>
              <a:defRPr>
                <a:latin typeface="Montserrat"/>
                <a:ea typeface="Montserrat"/>
                <a:cs typeface="Montserrat"/>
                <a:sym typeface="Montserra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81000">
              <a:spcBef>
                <a:spcPts val="0"/>
              </a:spcBef>
              <a:spcAft>
                <a:spcPts val="0"/>
              </a:spcAft>
              <a:buClr>
                <a:srgbClr val="434343"/>
              </a:buClr>
              <a:buSzPts val="2400"/>
              <a:buFont typeface="Calibri"/>
              <a:buChar char="●"/>
              <a:defRPr sz="2400">
                <a:solidFill>
                  <a:srgbClr val="434343"/>
                </a:solidFill>
                <a:latin typeface="Calibri"/>
                <a:ea typeface="Calibri"/>
                <a:cs typeface="Calibri"/>
                <a:sym typeface="Calibri"/>
              </a:defRPr>
            </a:lvl1pPr>
            <a:lvl2pPr marL="914400" lvl="1" indent="-342900">
              <a:spcBef>
                <a:spcPts val="0"/>
              </a:spcBef>
              <a:spcAft>
                <a:spcPts val="0"/>
              </a:spcAft>
              <a:buClr>
                <a:srgbClr val="434343"/>
              </a:buClr>
              <a:buSzPts val="1800"/>
              <a:buFont typeface="Calibri"/>
              <a:buChar char="○"/>
              <a:defRPr sz="1800">
                <a:solidFill>
                  <a:srgbClr val="434343"/>
                </a:solidFill>
                <a:latin typeface="Calibri"/>
                <a:ea typeface="Calibri"/>
                <a:cs typeface="Calibri"/>
                <a:sym typeface="Calibri"/>
              </a:defRPr>
            </a:lvl2pPr>
            <a:lvl3pPr marL="1371600" lvl="2" indent="-3175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marL="1828800" lvl="3" indent="-317500">
              <a:spcBef>
                <a:spcPts val="0"/>
              </a:spcBef>
              <a:spcAft>
                <a:spcPts val="0"/>
              </a:spcAft>
              <a:buSzPts val="1400"/>
              <a:buFont typeface="Calibri"/>
              <a:buChar char="●"/>
              <a:defRPr>
                <a:latin typeface="Calibri"/>
                <a:ea typeface="Calibri"/>
                <a:cs typeface="Calibri"/>
                <a:sym typeface="Calibri"/>
              </a:defRPr>
            </a:lvl4pPr>
            <a:lvl5pPr marL="2286000" lvl="4" indent="-317500">
              <a:spcBef>
                <a:spcPts val="0"/>
              </a:spcBef>
              <a:spcAft>
                <a:spcPts val="0"/>
              </a:spcAft>
              <a:buSzPts val="1400"/>
              <a:buFont typeface="Calibri"/>
              <a:buChar char="○"/>
              <a:defRPr>
                <a:latin typeface="Calibri"/>
                <a:ea typeface="Calibri"/>
                <a:cs typeface="Calibri"/>
                <a:sym typeface="Calibri"/>
              </a:defRPr>
            </a:lvl5pPr>
            <a:lvl6pPr marL="2743200" lvl="5" indent="-317500">
              <a:spcBef>
                <a:spcPts val="0"/>
              </a:spcBef>
              <a:spcAft>
                <a:spcPts val="0"/>
              </a:spcAft>
              <a:buSzPts val="1400"/>
              <a:buFont typeface="Calibri"/>
              <a:buChar char="■"/>
              <a:defRPr>
                <a:latin typeface="Calibri"/>
                <a:ea typeface="Calibri"/>
                <a:cs typeface="Calibri"/>
                <a:sym typeface="Calibri"/>
              </a:defRPr>
            </a:lvl6pPr>
            <a:lvl7pPr marL="3200400" lvl="6" indent="-317500">
              <a:spcBef>
                <a:spcPts val="0"/>
              </a:spcBef>
              <a:spcAft>
                <a:spcPts val="0"/>
              </a:spcAft>
              <a:buSzPts val="1400"/>
              <a:buFont typeface="Calibri"/>
              <a:buChar char="●"/>
              <a:defRPr>
                <a:latin typeface="Calibri"/>
                <a:ea typeface="Calibri"/>
                <a:cs typeface="Calibri"/>
                <a:sym typeface="Calibri"/>
              </a:defRPr>
            </a:lvl7pPr>
            <a:lvl8pPr marL="3657600" lvl="7" indent="-317500">
              <a:spcBef>
                <a:spcPts val="0"/>
              </a:spcBef>
              <a:spcAft>
                <a:spcPts val="0"/>
              </a:spcAft>
              <a:buSzPts val="1400"/>
              <a:buFont typeface="Calibri"/>
              <a:buChar char="○"/>
              <a:defRPr>
                <a:latin typeface="Calibri"/>
                <a:ea typeface="Calibri"/>
                <a:cs typeface="Calibri"/>
                <a:sym typeface="Calibri"/>
              </a:defRPr>
            </a:lvl8pPr>
            <a:lvl9pPr marL="4114800" lvl="8" indent="-317500">
              <a:spcBef>
                <a:spcPts val="0"/>
              </a:spcBef>
              <a:spcAft>
                <a:spcPts val="0"/>
              </a:spcAft>
              <a:buSzPts val="1400"/>
              <a:buFont typeface="Calibri"/>
              <a:buChar char="■"/>
              <a:defRPr>
                <a:latin typeface="Calibri"/>
                <a:ea typeface="Calibri"/>
                <a:cs typeface="Calibri"/>
                <a:sym typeface="Calibri"/>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3" name="Google Shape;23;p4"/>
          <p:cNvPicPr preferRelativeResize="0"/>
          <p:nvPr/>
        </p:nvPicPr>
        <p:blipFill>
          <a:blip r:embed="rId2">
            <a:alphaModFix/>
          </a:blip>
          <a:stretch>
            <a:fillRect/>
          </a:stretch>
        </p:blipFill>
        <p:spPr>
          <a:xfrm>
            <a:off x="6835869" y="4737994"/>
            <a:ext cx="1915808" cy="295100"/>
          </a:xfrm>
          <a:prstGeom prst="rect">
            <a:avLst/>
          </a:prstGeom>
          <a:noFill/>
          <a:ln>
            <a:noFill/>
          </a:ln>
        </p:spPr>
      </p:pic>
      <p:pic>
        <p:nvPicPr>
          <p:cNvPr id="24" name="Google Shape;24;p4"/>
          <p:cNvPicPr preferRelativeResize="0"/>
          <p:nvPr/>
        </p:nvPicPr>
        <p:blipFill>
          <a:blip r:embed="rId3">
            <a:alphaModFix/>
          </a:blip>
          <a:stretch>
            <a:fillRect/>
          </a:stretch>
        </p:blipFill>
        <p:spPr>
          <a:xfrm>
            <a:off x="104349" y="4661566"/>
            <a:ext cx="548700" cy="43543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9" name="Google Shape;39;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3" name="Google Shape;43;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4" name="Google Shape;44;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6" name="Google Shape;46;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9" name="Google Shape;4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ideo" Target="https://www.youtube.com/embed/15aqFQQVBWU?start=7&amp;feature=oembed"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htmlcolorcodes.com/color-pick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6.jpeg"/><Relationship Id="rId2" Type="http://schemas.openxmlformats.org/officeDocument/2006/relationships/video" Target="https://www.youtube.com/embed/9-zs_9Rt0Vo?feature=oembed" TargetMode="External"/><Relationship Id="rId1" Type="http://schemas.openxmlformats.org/officeDocument/2006/relationships/video" Target="https://www.youtube.com/embed/yP4b45vLnNk?feature=oembed" TargetMode="Externa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8.jpeg"/><Relationship Id="rId2" Type="http://schemas.openxmlformats.org/officeDocument/2006/relationships/video" Target="https://www.youtube.com/embed/wJnt_IKV0C0?feature=oembed" TargetMode="External"/><Relationship Id="rId1" Type="http://schemas.openxmlformats.org/officeDocument/2006/relationships/video" Target="https://www.youtube.com/embed/bpTeo7nGO6w?feature=oembed" TargetMode="External"/><Relationship Id="rId6" Type="http://schemas.openxmlformats.org/officeDocument/2006/relationships/image" Target="../media/image17.jpeg"/><Relationship Id="rId5" Type="http://schemas.openxmlformats.org/officeDocument/2006/relationships/image" Target="../media/image14.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Mission 3 Remix </a:t>
            </a:r>
            <a:endParaRPr/>
          </a:p>
        </p:txBody>
      </p:sp>
      <p:sp>
        <p:nvSpPr>
          <p:cNvPr id="62" name="Google Shape;62;p13"/>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Create your own project from Mission 2 and Mission 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117050"/>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Code.org video on pixels</a:t>
            </a:r>
            <a:endParaRPr/>
          </a:p>
        </p:txBody>
      </p:sp>
      <p:sp>
        <p:nvSpPr>
          <p:cNvPr id="123" name="Google Shape;123;p22"/>
          <p:cNvSpPr txBox="1">
            <a:spLocks noGrp="1"/>
          </p:cNvSpPr>
          <p:nvPr>
            <p:ph type="body" idx="1"/>
          </p:nvPr>
        </p:nvSpPr>
        <p:spPr>
          <a:xfrm>
            <a:off x="311700" y="1152475"/>
            <a:ext cx="1778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Watch from</a:t>
            </a:r>
            <a:endParaRPr/>
          </a:p>
          <a:p>
            <a:pPr marL="0" lvl="0" indent="0" algn="l" rtl="0">
              <a:spcBef>
                <a:spcPts val="1200"/>
              </a:spcBef>
              <a:spcAft>
                <a:spcPts val="1200"/>
              </a:spcAft>
              <a:buNone/>
            </a:pPr>
            <a:r>
              <a:rPr lang="en"/>
              <a:t>0:45 to 2:35 </a:t>
            </a:r>
            <a:endParaRPr/>
          </a:p>
        </p:txBody>
      </p:sp>
      <p:pic>
        <p:nvPicPr>
          <p:cNvPr id="2" name="Online Media 1" title="Images, Pixels and RGB">
            <a:hlinkClick r:id="" action="ppaction://media"/>
            <a:extLst>
              <a:ext uri="{FF2B5EF4-FFF2-40B4-BE49-F238E27FC236}">
                <a16:creationId xmlns:a16="http://schemas.microsoft.com/office/drawing/2014/main" id="{5D3853A6-20FE-BE26-E8AC-B5C4B8C942AB}"/>
              </a:ext>
            </a:extLst>
          </p:cNvPr>
          <p:cNvPicPr>
            <a:picLocks noRot="1" noChangeAspect="1"/>
          </p:cNvPicPr>
          <p:nvPr>
            <a:videoFile r:link="rId1"/>
          </p:nvPr>
        </p:nvPicPr>
        <p:blipFill>
          <a:blip r:embed="rId4"/>
          <a:stretch>
            <a:fillRect/>
          </a:stretch>
        </p:blipFill>
        <p:spPr>
          <a:xfrm>
            <a:off x="2178503" y="740450"/>
            <a:ext cx="6555427" cy="37009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Getting RGB values</a:t>
            </a:r>
            <a:endParaRPr/>
          </a:p>
        </p:txBody>
      </p:sp>
      <p:sp>
        <p:nvSpPr>
          <p:cNvPr id="130" name="Google Shape;130;p23"/>
          <p:cNvSpPr txBox="1">
            <a:spLocks noGrp="1"/>
          </p:cNvSpPr>
          <p:nvPr>
            <p:ph type="body" idx="1"/>
          </p:nvPr>
        </p:nvSpPr>
        <p:spPr>
          <a:xfrm>
            <a:off x="2792775" y="1152475"/>
            <a:ext cx="61620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video mentions “triplets” of numbers. Each number in the triplet represents a value in RGB.</a:t>
            </a:r>
            <a:endParaRPr/>
          </a:p>
          <a:p>
            <a:pPr marL="0" lvl="0" indent="0" algn="l" rtl="0">
              <a:spcBef>
                <a:spcPts val="1200"/>
              </a:spcBef>
              <a:spcAft>
                <a:spcPts val="0"/>
              </a:spcAft>
              <a:buNone/>
            </a:pPr>
            <a:r>
              <a:rPr lang="en"/>
              <a:t>         = ( </a:t>
            </a:r>
            <a:r>
              <a:rPr lang="en">
                <a:solidFill>
                  <a:srgbClr val="FF0000"/>
                </a:solidFill>
              </a:rPr>
              <a:t>47</a:t>
            </a:r>
            <a:r>
              <a:rPr lang="en"/>
              <a:t>, </a:t>
            </a:r>
            <a:r>
              <a:rPr lang="en">
                <a:solidFill>
                  <a:srgbClr val="0BA942"/>
                </a:solidFill>
              </a:rPr>
              <a:t>147</a:t>
            </a:r>
            <a:r>
              <a:rPr lang="en"/>
              <a:t>, </a:t>
            </a:r>
            <a:r>
              <a:rPr lang="en">
                <a:solidFill>
                  <a:srgbClr val="0000FF"/>
                </a:solidFill>
              </a:rPr>
              <a:t>181</a:t>
            </a:r>
            <a:r>
              <a:rPr lang="en"/>
              <a:t>)</a:t>
            </a:r>
            <a:endParaRPr/>
          </a:p>
          <a:p>
            <a:pPr marL="457200" lvl="0" indent="-381000" algn="l" rtl="0">
              <a:spcBef>
                <a:spcPts val="1200"/>
              </a:spcBef>
              <a:spcAft>
                <a:spcPts val="0"/>
              </a:spcAft>
              <a:buSzPts val="2400"/>
              <a:buChar char="●"/>
            </a:pPr>
            <a:r>
              <a:rPr lang="en"/>
              <a:t>The first number is the amount of </a:t>
            </a:r>
            <a:r>
              <a:rPr lang="en">
                <a:solidFill>
                  <a:srgbClr val="FF0000"/>
                </a:solidFill>
              </a:rPr>
              <a:t>red</a:t>
            </a:r>
            <a:endParaRPr>
              <a:solidFill>
                <a:srgbClr val="FF0000"/>
              </a:solidFill>
            </a:endParaRPr>
          </a:p>
          <a:p>
            <a:pPr marL="457200" lvl="0" indent="-381000" algn="l" rtl="0">
              <a:spcBef>
                <a:spcPts val="0"/>
              </a:spcBef>
              <a:spcAft>
                <a:spcPts val="0"/>
              </a:spcAft>
              <a:buSzPts val="2400"/>
              <a:buChar char="●"/>
            </a:pPr>
            <a:r>
              <a:rPr lang="en"/>
              <a:t>The second number is the amount of </a:t>
            </a:r>
            <a:r>
              <a:rPr lang="en">
                <a:solidFill>
                  <a:srgbClr val="0BA942"/>
                </a:solidFill>
              </a:rPr>
              <a:t>green</a:t>
            </a:r>
            <a:endParaRPr>
              <a:solidFill>
                <a:srgbClr val="0BA942"/>
              </a:solidFill>
            </a:endParaRPr>
          </a:p>
          <a:p>
            <a:pPr marL="457200" lvl="0" indent="-381000" algn="l" rtl="0">
              <a:spcBef>
                <a:spcPts val="0"/>
              </a:spcBef>
              <a:spcAft>
                <a:spcPts val="0"/>
              </a:spcAft>
              <a:buSzPts val="2400"/>
              <a:buChar char="●"/>
            </a:pPr>
            <a:r>
              <a:rPr lang="en"/>
              <a:t>The third number is the amount of </a:t>
            </a:r>
            <a:r>
              <a:rPr lang="en">
                <a:solidFill>
                  <a:srgbClr val="0000FF"/>
                </a:solidFill>
              </a:rPr>
              <a:t>blue</a:t>
            </a:r>
            <a:r>
              <a:rPr lang="en"/>
              <a:t>  </a:t>
            </a:r>
            <a:endParaRPr/>
          </a:p>
        </p:txBody>
      </p:sp>
      <p:pic>
        <p:nvPicPr>
          <p:cNvPr id="131" name="Google Shape;131;p23"/>
          <p:cNvPicPr preferRelativeResize="0"/>
          <p:nvPr/>
        </p:nvPicPr>
        <p:blipFill>
          <a:blip r:embed="rId3">
            <a:alphaModFix/>
          </a:blip>
          <a:stretch>
            <a:fillRect/>
          </a:stretch>
        </p:blipFill>
        <p:spPr>
          <a:xfrm>
            <a:off x="152400" y="1220825"/>
            <a:ext cx="2497774" cy="1873325"/>
          </a:xfrm>
          <a:prstGeom prst="rect">
            <a:avLst/>
          </a:prstGeom>
          <a:noFill/>
          <a:ln>
            <a:noFill/>
          </a:ln>
        </p:spPr>
      </p:pic>
      <p:pic>
        <p:nvPicPr>
          <p:cNvPr id="132" name="Google Shape;132;p23"/>
          <p:cNvPicPr preferRelativeResize="0"/>
          <p:nvPr/>
        </p:nvPicPr>
        <p:blipFill>
          <a:blip r:embed="rId4">
            <a:alphaModFix/>
          </a:blip>
          <a:stretch>
            <a:fillRect/>
          </a:stretch>
        </p:blipFill>
        <p:spPr>
          <a:xfrm>
            <a:off x="2892200" y="2187300"/>
            <a:ext cx="514350" cy="533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Getting RGB values</a:t>
            </a:r>
            <a:endParaRPr/>
          </a:p>
        </p:txBody>
      </p:sp>
      <p:sp>
        <p:nvSpPr>
          <p:cNvPr id="138" name="Google Shape;138;p24"/>
          <p:cNvSpPr txBox="1">
            <a:spLocks noGrp="1"/>
          </p:cNvSpPr>
          <p:nvPr>
            <p:ph type="body" idx="1"/>
          </p:nvPr>
        </p:nvSpPr>
        <p:spPr>
          <a:xfrm>
            <a:off x="5430725" y="1152475"/>
            <a:ext cx="3524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Use online software to select a color and find the RGB colors.</a:t>
            </a:r>
            <a:endParaRPr/>
          </a:p>
          <a:p>
            <a:pPr marL="0" lvl="0" indent="0" algn="l" rtl="0">
              <a:spcBef>
                <a:spcPts val="1200"/>
              </a:spcBef>
              <a:spcAft>
                <a:spcPts val="0"/>
              </a:spcAft>
              <a:buNone/>
            </a:pPr>
            <a:r>
              <a:rPr lang="en"/>
              <a:t>( </a:t>
            </a:r>
            <a:r>
              <a:rPr lang="en">
                <a:solidFill>
                  <a:srgbClr val="FF0000"/>
                </a:solidFill>
              </a:rPr>
              <a:t>47</a:t>
            </a:r>
            <a:r>
              <a:rPr lang="en"/>
              <a:t>, </a:t>
            </a:r>
            <a:r>
              <a:rPr lang="en">
                <a:solidFill>
                  <a:srgbClr val="0BA942"/>
                </a:solidFill>
              </a:rPr>
              <a:t>147</a:t>
            </a:r>
            <a:r>
              <a:rPr lang="en"/>
              <a:t>, </a:t>
            </a:r>
            <a:r>
              <a:rPr lang="en">
                <a:solidFill>
                  <a:srgbClr val="0000FF"/>
                </a:solidFill>
              </a:rPr>
              <a:t>181</a:t>
            </a:r>
            <a:r>
              <a:rPr lang="en"/>
              <a:t>) </a:t>
            </a:r>
            <a:endParaRPr/>
          </a:p>
          <a:p>
            <a:pPr marL="457200" lvl="0" indent="-381000" algn="l" rtl="0">
              <a:spcBef>
                <a:spcPts val="1200"/>
              </a:spcBef>
              <a:spcAft>
                <a:spcPts val="0"/>
              </a:spcAft>
              <a:buSzPts val="2400"/>
              <a:buChar char="●"/>
            </a:pPr>
            <a:r>
              <a:rPr lang="en"/>
              <a:t>In Python, the triplet is called a “tuple”</a:t>
            </a:r>
            <a:endParaRPr/>
          </a:p>
        </p:txBody>
      </p:sp>
      <p:pic>
        <p:nvPicPr>
          <p:cNvPr id="139" name="Google Shape;139;p24"/>
          <p:cNvPicPr preferRelativeResize="0"/>
          <p:nvPr/>
        </p:nvPicPr>
        <p:blipFill>
          <a:blip r:embed="rId3">
            <a:alphaModFix/>
          </a:blip>
          <a:stretch>
            <a:fillRect/>
          </a:stretch>
        </p:blipFill>
        <p:spPr>
          <a:xfrm>
            <a:off x="152400" y="1220825"/>
            <a:ext cx="5186375" cy="3020275"/>
          </a:xfrm>
          <a:prstGeom prst="rect">
            <a:avLst/>
          </a:prstGeom>
          <a:noFill/>
          <a:ln>
            <a:noFill/>
          </a:ln>
        </p:spPr>
      </p:pic>
      <p:sp>
        <p:nvSpPr>
          <p:cNvPr id="140" name="Google Shape;140;p24"/>
          <p:cNvSpPr/>
          <p:nvPr/>
        </p:nvSpPr>
        <p:spPr>
          <a:xfrm>
            <a:off x="4218700" y="2285550"/>
            <a:ext cx="845400" cy="5601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4"/>
          <p:cNvSpPr txBox="1"/>
          <p:nvPr/>
        </p:nvSpPr>
        <p:spPr>
          <a:xfrm>
            <a:off x="206000" y="4241100"/>
            <a:ext cx="4895700" cy="40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ource Sans Pro"/>
                <a:ea typeface="Source Sans Pro"/>
                <a:cs typeface="Source Sans Pro"/>
                <a:sym typeface="Source Sans Pro"/>
              </a:rPr>
              <a:t>Online color picker: </a:t>
            </a:r>
            <a:r>
              <a:rPr lang="en" u="sng" dirty="0">
                <a:solidFill>
                  <a:schemeClr val="hlink"/>
                </a:solidFill>
                <a:latin typeface="Source Sans Pro"/>
                <a:ea typeface="Source Sans Pro"/>
                <a:cs typeface="Source Sans Pro"/>
                <a:sym typeface="Source Sans Pro"/>
                <a:hlinkClick r:id="rId4"/>
              </a:rPr>
              <a:t>https://htmlcolorcodes.com/color-picker/</a:t>
            </a:r>
            <a:r>
              <a:rPr lang="en" dirty="0">
                <a:latin typeface="Source Sans Pro"/>
                <a:ea typeface="Source Sans Pro"/>
                <a:cs typeface="Source Sans Pro"/>
                <a:sym typeface="Source Sans Pro"/>
              </a:rPr>
              <a:t> </a:t>
            </a:r>
            <a:endParaRPr dirty="0">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Using RGB values</a:t>
            </a:r>
            <a:endParaRPr/>
          </a:p>
        </p:txBody>
      </p:sp>
      <p:sp>
        <p:nvSpPr>
          <p:cNvPr id="147" name="Google Shape;147;p25"/>
          <p:cNvSpPr txBox="1">
            <a:spLocks noGrp="1"/>
          </p:cNvSpPr>
          <p:nvPr>
            <p:ph type="body" idx="1"/>
          </p:nvPr>
        </p:nvSpPr>
        <p:spPr>
          <a:xfrm>
            <a:off x="369050" y="1068425"/>
            <a:ext cx="3524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Set your own colors by changing the color value to a tuple instead of a built-in color:</a:t>
            </a:r>
            <a:endParaRPr/>
          </a:p>
          <a:p>
            <a:pPr marL="0" lvl="0" indent="0" algn="l" rtl="0">
              <a:spcBef>
                <a:spcPts val="1200"/>
              </a:spcBef>
              <a:spcAft>
                <a:spcPts val="0"/>
              </a:spcAft>
              <a:buNone/>
            </a:pPr>
            <a:r>
              <a:rPr lang="en"/>
              <a:t>color = (</a:t>
            </a:r>
            <a:r>
              <a:rPr lang="en">
                <a:solidFill>
                  <a:srgbClr val="FF0000"/>
                </a:solidFill>
              </a:rPr>
              <a:t>47</a:t>
            </a:r>
            <a:r>
              <a:rPr lang="en"/>
              <a:t>, </a:t>
            </a:r>
            <a:r>
              <a:rPr lang="en">
                <a:solidFill>
                  <a:srgbClr val="0BA942"/>
                </a:solidFill>
              </a:rPr>
              <a:t>147</a:t>
            </a:r>
            <a:r>
              <a:rPr lang="en"/>
              <a:t>, </a:t>
            </a:r>
            <a:r>
              <a:rPr lang="en">
                <a:solidFill>
                  <a:srgbClr val="0000FF"/>
                </a:solidFill>
              </a:rPr>
              <a:t>181</a:t>
            </a:r>
            <a:r>
              <a:rPr lang="en"/>
              <a:t>)</a:t>
            </a:r>
            <a:endParaRPr/>
          </a:p>
          <a:p>
            <a:pPr marL="0" lvl="0" indent="0" algn="l" rtl="0">
              <a:spcBef>
                <a:spcPts val="1200"/>
              </a:spcBef>
              <a:spcAft>
                <a:spcPts val="1200"/>
              </a:spcAft>
              <a:buNone/>
            </a:pPr>
            <a:endParaRPr/>
          </a:p>
        </p:txBody>
      </p:sp>
      <p:pic>
        <p:nvPicPr>
          <p:cNvPr id="148" name="Google Shape;148;p25"/>
          <p:cNvPicPr preferRelativeResize="0"/>
          <p:nvPr/>
        </p:nvPicPr>
        <p:blipFill rotWithShape="1">
          <a:blip r:embed="rId3">
            <a:alphaModFix/>
          </a:blip>
          <a:srcRect b="43611"/>
          <a:stretch/>
        </p:blipFill>
        <p:spPr>
          <a:xfrm>
            <a:off x="4843675" y="1974350"/>
            <a:ext cx="3693550" cy="2103050"/>
          </a:xfrm>
          <a:prstGeom prst="rect">
            <a:avLst/>
          </a:prstGeom>
          <a:noFill/>
          <a:ln>
            <a:noFill/>
          </a:ln>
        </p:spPr>
      </p:pic>
      <p:sp>
        <p:nvSpPr>
          <p:cNvPr id="149" name="Google Shape;149;p25"/>
          <p:cNvSpPr/>
          <p:nvPr/>
        </p:nvSpPr>
        <p:spPr>
          <a:xfrm>
            <a:off x="4820300" y="2343850"/>
            <a:ext cx="2847600" cy="3153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0" name="Google Shape;150;p25"/>
          <p:cNvCxnSpPr>
            <a:endCxn id="149" idx="1"/>
          </p:cNvCxnSpPr>
          <p:nvPr/>
        </p:nvCxnSpPr>
        <p:spPr>
          <a:xfrm rot="10800000" flipH="1">
            <a:off x="2256500" y="2501500"/>
            <a:ext cx="2563800" cy="123300"/>
          </a:xfrm>
          <a:prstGeom prst="straightConnector1">
            <a:avLst/>
          </a:prstGeom>
          <a:noFill/>
          <a:ln w="19050" cap="flat" cmpd="sng">
            <a:solidFill>
              <a:srgbClr val="FF0000"/>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Using RGB values</a:t>
            </a:r>
            <a:endParaRPr/>
          </a:p>
        </p:txBody>
      </p:sp>
      <p:sp>
        <p:nvSpPr>
          <p:cNvPr id="156" name="Google Shape;156;p26"/>
          <p:cNvSpPr txBox="1">
            <a:spLocks noGrp="1"/>
          </p:cNvSpPr>
          <p:nvPr>
            <p:ph type="body" idx="1"/>
          </p:nvPr>
        </p:nvSpPr>
        <p:spPr>
          <a:xfrm>
            <a:off x="369050" y="1068425"/>
            <a:ext cx="3524100" cy="1992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a:t>You can also assign each pixel their own color by using the tuple in the pixels.set() function</a:t>
            </a:r>
            <a:endParaRPr/>
          </a:p>
        </p:txBody>
      </p:sp>
      <p:pic>
        <p:nvPicPr>
          <p:cNvPr id="157" name="Google Shape;157;p26"/>
          <p:cNvPicPr preferRelativeResize="0"/>
          <p:nvPr/>
        </p:nvPicPr>
        <p:blipFill rotWithShape="1">
          <a:blip r:embed="rId3">
            <a:alphaModFix/>
          </a:blip>
          <a:srcRect t="52182" r="-1368"/>
          <a:stretch/>
        </p:blipFill>
        <p:spPr>
          <a:xfrm>
            <a:off x="4820300" y="1429150"/>
            <a:ext cx="3744025" cy="1783375"/>
          </a:xfrm>
          <a:prstGeom prst="rect">
            <a:avLst/>
          </a:prstGeom>
          <a:noFill/>
          <a:ln>
            <a:noFill/>
          </a:ln>
        </p:spPr>
      </p:pic>
      <p:sp>
        <p:nvSpPr>
          <p:cNvPr id="158" name="Google Shape;158;p26"/>
          <p:cNvSpPr/>
          <p:nvPr/>
        </p:nvSpPr>
        <p:spPr>
          <a:xfrm>
            <a:off x="6506150" y="1847500"/>
            <a:ext cx="1572000" cy="3153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9" name="Google Shape;159;p26"/>
          <p:cNvCxnSpPr>
            <a:endCxn id="158" idx="1"/>
          </p:cNvCxnSpPr>
          <p:nvPr/>
        </p:nvCxnSpPr>
        <p:spPr>
          <a:xfrm rot="10800000" flipH="1">
            <a:off x="2662250" y="2005150"/>
            <a:ext cx="3843900" cy="531300"/>
          </a:xfrm>
          <a:prstGeom prst="straightConnector1">
            <a:avLst/>
          </a:prstGeom>
          <a:noFill/>
          <a:ln w="19050" cap="flat" cmpd="sng">
            <a:solidFill>
              <a:srgbClr val="FF0000"/>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311700" y="104425"/>
            <a:ext cx="8520600" cy="963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Challenge:</a:t>
            </a:r>
            <a:endParaRPr/>
          </a:p>
          <a:p>
            <a:pPr marL="0" lvl="0" indent="0" algn="l" rtl="0">
              <a:spcBef>
                <a:spcPts val="0"/>
              </a:spcBef>
              <a:spcAft>
                <a:spcPts val="0"/>
              </a:spcAft>
              <a:buNone/>
            </a:pPr>
            <a:r>
              <a:rPr lang="en"/>
              <a:t>Random RGB values</a:t>
            </a:r>
            <a:endParaRPr/>
          </a:p>
        </p:txBody>
      </p:sp>
      <p:sp>
        <p:nvSpPr>
          <p:cNvPr id="165" name="Google Shape;165;p27"/>
          <p:cNvSpPr txBox="1">
            <a:spLocks noGrp="1"/>
          </p:cNvSpPr>
          <p:nvPr>
            <p:ph type="body" idx="1"/>
          </p:nvPr>
        </p:nvSpPr>
        <p:spPr>
          <a:xfrm>
            <a:off x="369050" y="1068425"/>
            <a:ext cx="3524100" cy="35370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t>If you want to try something new, generate random numbers for R, G and B and see what color happens!</a:t>
            </a:r>
            <a:endParaRPr/>
          </a:p>
          <a:p>
            <a:pPr marL="0" lvl="0" indent="0" algn="l" rtl="0">
              <a:spcBef>
                <a:spcPts val="1200"/>
              </a:spcBef>
              <a:spcAft>
                <a:spcPts val="1200"/>
              </a:spcAft>
              <a:buNone/>
            </a:pPr>
            <a:r>
              <a:rPr lang="en"/>
              <a:t>Everytime you run the code, or add the code multiple times,  you should get a different color. </a:t>
            </a:r>
            <a:endParaRPr/>
          </a:p>
        </p:txBody>
      </p:sp>
      <p:pic>
        <p:nvPicPr>
          <p:cNvPr id="166" name="Google Shape;166;p27"/>
          <p:cNvPicPr preferRelativeResize="0"/>
          <p:nvPr/>
        </p:nvPicPr>
        <p:blipFill>
          <a:blip r:embed="rId3">
            <a:alphaModFix/>
          </a:blip>
          <a:stretch>
            <a:fillRect/>
          </a:stretch>
        </p:blipFill>
        <p:spPr>
          <a:xfrm>
            <a:off x="4715575" y="560625"/>
            <a:ext cx="3322257" cy="3924200"/>
          </a:xfrm>
          <a:prstGeom prst="rect">
            <a:avLst/>
          </a:prstGeom>
          <a:noFill/>
          <a:ln>
            <a:noFill/>
          </a:ln>
        </p:spPr>
      </p:pic>
      <p:sp>
        <p:nvSpPr>
          <p:cNvPr id="167" name="Google Shape;167;p27"/>
          <p:cNvSpPr/>
          <p:nvPr/>
        </p:nvSpPr>
        <p:spPr>
          <a:xfrm>
            <a:off x="4711925" y="1176500"/>
            <a:ext cx="3322200" cy="3153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7"/>
          <p:cNvSpPr/>
          <p:nvPr/>
        </p:nvSpPr>
        <p:spPr>
          <a:xfrm>
            <a:off x="4715600" y="2018650"/>
            <a:ext cx="3322200" cy="10989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body" idx="1"/>
          </p:nvPr>
        </p:nvSpPr>
        <p:spPr>
          <a:xfrm>
            <a:off x="328775" y="-93250"/>
            <a:ext cx="59328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74" name="Google Shape;174;p28"/>
          <p:cNvSpPr txBox="1"/>
          <p:nvPr/>
        </p:nvSpPr>
        <p:spPr>
          <a:xfrm>
            <a:off x="399325" y="978150"/>
            <a:ext cx="2640300" cy="342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Mild</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None/>
            </a:pPr>
            <a:r>
              <a:rPr lang="en" sz="1800">
                <a:solidFill>
                  <a:srgbClr val="434343"/>
                </a:solidFill>
                <a:latin typeface="Calibri"/>
                <a:ea typeface="Calibri"/>
                <a:cs typeface="Calibri"/>
                <a:sym typeface="Calibri"/>
              </a:rPr>
              <a:t>Select an RGB color for all four pixels </a:t>
            </a:r>
            <a:r>
              <a:rPr lang="en" sz="1800" b="1">
                <a:solidFill>
                  <a:srgbClr val="434343"/>
                </a:solidFill>
                <a:latin typeface="Calibri"/>
                <a:ea typeface="Calibri"/>
                <a:cs typeface="Calibri"/>
                <a:sym typeface="Calibri"/>
              </a:rPr>
              <a:t>and</a:t>
            </a:r>
            <a:r>
              <a:rPr lang="en" sz="1800">
                <a:solidFill>
                  <a:srgbClr val="434343"/>
                </a:solidFill>
                <a:latin typeface="Calibri"/>
                <a:ea typeface="Calibri"/>
                <a:cs typeface="Calibri"/>
                <a:sym typeface="Calibri"/>
              </a:rPr>
              <a:t> display an image. After a short delay, select a different RGB color and image. Repeat as many times as you want. Slide 14 can help you.</a:t>
            </a:r>
            <a:endParaRPr sz="1800">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75" name="Google Shape;175;p28"/>
          <p:cNvPicPr preferRelativeResize="0"/>
          <p:nvPr/>
        </p:nvPicPr>
        <p:blipFill>
          <a:blip r:embed="rId5">
            <a:alphaModFix/>
          </a:blip>
          <a:stretch>
            <a:fillRect/>
          </a:stretch>
        </p:blipFill>
        <p:spPr>
          <a:xfrm flipH="1">
            <a:off x="490600" y="876100"/>
            <a:ext cx="226100" cy="785074"/>
          </a:xfrm>
          <a:prstGeom prst="rect">
            <a:avLst/>
          </a:prstGeom>
          <a:noFill/>
          <a:ln>
            <a:noFill/>
          </a:ln>
        </p:spPr>
      </p:pic>
      <p:sp>
        <p:nvSpPr>
          <p:cNvPr id="176" name="Google Shape;176;p28"/>
          <p:cNvSpPr txBox="1"/>
          <p:nvPr/>
        </p:nvSpPr>
        <p:spPr>
          <a:xfrm>
            <a:off x="6261575" y="1002950"/>
            <a:ext cx="2791800" cy="342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Medium</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None/>
            </a:pPr>
            <a:r>
              <a:rPr lang="en" sz="1800">
                <a:solidFill>
                  <a:srgbClr val="434343"/>
                </a:solidFill>
                <a:latin typeface="Calibri"/>
                <a:ea typeface="Calibri"/>
                <a:cs typeface="Calibri"/>
                <a:sym typeface="Calibri"/>
              </a:rPr>
              <a:t>Light all pixels with an RGB color. Then turn off the pixels and display an image. Then clear the screen and light the pixels with another RGB color. Repeat as many times as you want.</a:t>
            </a:r>
            <a:r>
              <a:rPr lang="en" sz="2091">
                <a:solidFill>
                  <a:srgbClr val="434343"/>
                </a:solidFill>
                <a:latin typeface="Calibri"/>
                <a:ea typeface="Calibri"/>
                <a:cs typeface="Calibri"/>
                <a:sym typeface="Calibri"/>
              </a:rPr>
              <a:t> </a:t>
            </a:r>
            <a:br>
              <a:rPr lang="en" sz="2091">
                <a:solidFill>
                  <a:srgbClr val="434343"/>
                </a:solidFill>
                <a:latin typeface="Calibri"/>
                <a:ea typeface="Calibri"/>
                <a:cs typeface="Calibri"/>
                <a:sym typeface="Calibri"/>
              </a:rPr>
            </a:br>
            <a:endParaRPr>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77" name="Google Shape;177;p28"/>
          <p:cNvPicPr preferRelativeResize="0"/>
          <p:nvPr/>
        </p:nvPicPr>
        <p:blipFill>
          <a:blip r:embed="rId5">
            <a:alphaModFix/>
          </a:blip>
          <a:stretch>
            <a:fillRect/>
          </a:stretch>
        </p:blipFill>
        <p:spPr>
          <a:xfrm flipH="1">
            <a:off x="6248000" y="835825"/>
            <a:ext cx="226100" cy="785074"/>
          </a:xfrm>
          <a:prstGeom prst="rect">
            <a:avLst/>
          </a:prstGeom>
          <a:noFill/>
          <a:ln>
            <a:noFill/>
          </a:ln>
        </p:spPr>
      </p:pic>
      <p:pic>
        <p:nvPicPr>
          <p:cNvPr id="178" name="Google Shape;178;p28"/>
          <p:cNvPicPr preferRelativeResize="0"/>
          <p:nvPr/>
        </p:nvPicPr>
        <p:blipFill>
          <a:blip r:embed="rId5">
            <a:alphaModFix/>
          </a:blip>
          <a:stretch>
            <a:fillRect/>
          </a:stretch>
        </p:blipFill>
        <p:spPr>
          <a:xfrm flipH="1">
            <a:off x="6545950" y="835825"/>
            <a:ext cx="226100" cy="785074"/>
          </a:xfrm>
          <a:prstGeom prst="rect">
            <a:avLst/>
          </a:prstGeom>
          <a:noFill/>
          <a:ln>
            <a:noFill/>
          </a:ln>
        </p:spPr>
      </p:pic>
      <p:sp>
        <p:nvSpPr>
          <p:cNvPr id="179" name="Google Shape;179;p28"/>
          <p:cNvSpPr txBox="1"/>
          <p:nvPr/>
        </p:nvSpPr>
        <p:spPr>
          <a:xfrm>
            <a:off x="6164425" y="4099250"/>
            <a:ext cx="2371500" cy="53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2"/>
              </a:buClr>
              <a:buSzPts val="1100"/>
              <a:buFont typeface="Arial"/>
              <a:buNone/>
            </a:pPr>
            <a:r>
              <a:rPr lang="en" i="1">
                <a:solidFill>
                  <a:srgbClr val="0B5394"/>
                </a:solidFill>
                <a:latin typeface="Calibri"/>
                <a:ea typeface="Calibri"/>
                <a:cs typeface="Calibri"/>
                <a:sym typeface="Calibri"/>
              </a:rPr>
              <a:t>Hint: use display.clear() and </a:t>
            </a:r>
            <a:br>
              <a:rPr lang="en" i="1">
                <a:solidFill>
                  <a:srgbClr val="0B5394"/>
                </a:solidFill>
                <a:latin typeface="Calibri"/>
                <a:ea typeface="Calibri"/>
                <a:cs typeface="Calibri"/>
                <a:sym typeface="Calibri"/>
              </a:rPr>
            </a:br>
            <a:r>
              <a:rPr lang="en" i="1">
                <a:solidFill>
                  <a:srgbClr val="0B5394"/>
                </a:solidFill>
                <a:latin typeface="Calibri"/>
                <a:ea typeface="Calibri"/>
                <a:cs typeface="Calibri"/>
                <a:sym typeface="Calibri"/>
              </a:rPr>
              <a:t>pixels.set(#, BLACK)</a:t>
            </a:r>
            <a:endParaRPr i="1">
              <a:solidFill>
                <a:srgbClr val="0B5394"/>
              </a:solidFill>
              <a:latin typeface="Source Sans Pro"/>
              <a:ea typeface="Source Sans Pro"/>
              <a:cs typeface="Source Sans Pro"/>
              <a:sym typeface="Source Sans Pro"/>
            </a:endParaRPr>
          </a:p>
        </p:txBody>
      </p:sp>
      <p:cxnSp>
        <p:nvCxnSpPr>
          <p:cNvPr id="182" name="Google Shape;182;p28"/>
          <p:cNvCxnSpPr>
            <a:cxnSpLocks/>
          </p:cNvCxnSpPr>
          <p:nvPr/>
        </p:nvCxnSpPr>
        <p:spPr>
          <a:xfrm rot="10800000">
            <a:off x="2903700" y="1886675"/>
            <a:ext cx="258300" cy="3300"/>
          </a:xfrm>
          <a:prstGeom prst="straightConnector1">
            <a:avLst/>
          </a:prstGeom>
          <a:noFill/>
          <a:ln w="28575" cap="flat" cmpd="sng">
            <a:solidFill>
              <a:srgbClr val="0000FF"/>
            </a:solidFill>
            <a:prstDash val="solid"/>
            <a:round/>
            <a:headEnd type="none" w="med" len="med"/>
            <a:tailEnd type="triangle" w="med" len="med"/>
          </a:ln>
        </p:spPr>
      </p:cxnSp>
      <p:cxnSp>
        <p:nvCxnSpPr>
          <p:cNvPr id="183" name="Google Shape;183;p28"/>
          <p:cNvCxnSpPr>
            <a:cxnSpLocks/>
          </p:cNvCxnSpPr>
          <p:nvPr/>
        </p:nvCxnSpPr>
        <p:spPr>
          <a:xfrm rot="10800000" flipH="1">
            <a:off x="6012025" y="3613925"/>
            <a:ext cx="356100" cy="14700"/>
          </a:xfrm>
          <a:prstGeom prst="straightConnector1">
            <a:avLst/>
          </a:prstGeom>
          <a:noFill/>
          <a:ln w="28575" cap="flat" cmpd="sng">
            <a:solidFill>
              <a:srgbClr val="0000FF"/>
            </a:solidFill>
            <a:prstDash val="solid"/>
            <a:round/>
            <a:headEnd type="none" w="med" len="med"/>
            <a:tailEnd type="triangle" w="med" len="med"/>
          </a:ln>
        </p:spPr>
      </p:cxnSp>
      <p:pic>
        <p:nvPicPr>
          <p:cNvPr id="2" name="Online Media 1" title="pixelsRemix1">
            <a:hlinkClick r:id="" action="ppaction://media"/>
            <a:extLst>
              <a:ext uri="{FF2B5EF4-FFF2-40B4-BE49-F238E27FC236}">
                <a16:creationId xmlns:a16="http://schemas.microsoft.com/office/drawing/2014/main" id="{7C026ED2-8D39-47D5-B2B9-1DE91F314023}"/>
              </a:ext>
            </a:extLst>
          </p:cNvPr>
          <p:cNvPicPr>
            <a:picLocks noRot="1" noChangeAspect="1"/>
          </p:cNvPicPr>
          <p:nvPr>
            <a:videoFile r:link="rId1"/>
          </p:nvPr>
        </p:nvPicPr>
        <p:blipFill>
          <a:blip r:embed="rId6"/>
          <a:stretch>
            <a:fillRect/>
          </a:stretch>
        </p:blipFill>
        <p:spPr>
          <a:xfrm>
            <a:off x="3154982" y="1002950"/>
            <a:ext cx="2778810" cy="1568800"/>
          </a:xfrm>
          <a:prstGeom prst="rect">
            <a:avLst/>
          </a:prstGeom>
        </p:spPr>
      </p:pic>
      <p:pic>
        <p:nvPicPr>
          <p:cNvPr id="5" name="Online Media 4" title="pixelRemix2">
            <a:hlinkClick r:id="" action="ppaction://media"/>
            <a:extLst>
              <a:ext uri="{FF2B5EF4-FFF2-40B4-BE49-F238E27FC236}">
                <a16:creationId xmlns:a16="http://schemas.microsoft.com/office/drawing/2014/main" id="{B671853F-60CD-EB3A-184C-5068166287E1}"/>
              </a:ext>
            </a:extLst>
          </p:cNvPr>
          <p:cNvPicPr>
            <a:picLocks noRot="1" noChangeAspect="1"/>
          </p:cNvPicPr>
          <p:nvPr>
            <a:videoFile r:link="rId2"/>
          </p:nvPr>
        </p:nvPicPr>
        <p:blipFill>
          <a:blip r:embed="rId7"/>
          <a:stretch>
            <a:fillRect/>
          </a:stretch>
        </p:blipFill>
        <p:spPr>
          <a:xfrm>
            <a:off x="3186877" y="2715050"/>
            <a:ext cx="2778810" cy="156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body" idx="1"/>
          </p:nvPr>
        </p:nvSpPr>
        <p:spPr>
          <a:xfrm>
            <a:off x="328775" y="59150"/>
            <a:ext cx="59328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89" name="Google Shape;189;p29"/>
          <p:cNvSpPr txBox="1"/>
          <p:nvPr/>
        </p:nvSpPr>
        <p:spPr>
          <a:xfrm>
            <a:off x="405875" y="1230125"/>
            <a:ext cx="4069800" cy="320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Spicy</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None/>
            </a:pPr>
            <a:r>
              <a:rPr lang="en" sz="1800">
                <a:solidFill>
                  <a:srgbClr val="434343"/>
                </a:solidFill>
                <a:latin typeface="Calibri"/>
                <a:ea typeface="Calibri"/>
                <a:cs typeface="Calibri"/>
                <a:sym typeface="Calibri"/>
              </a:rPr>
              <a:t>Use one of the ideas from Mild or Medium, but instead of using an RGB color that you chose, use random colors. Slide 16 can help you.</a:t>
            </a:r>
            <a:endParaRPr sz="1800">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90" name="Google Shape;190;p29"/>
          <p:cNvPicPr preferRelativeResize="0"/>
          <p:nvPr/>
        </p:nvPicPr>
        <p:blipFill>
          <a:blip r:embed="rId5">
            <a:alphaModFix/>
          </a:blip>
          <a:stretch>
            <a:fillRect/>
          </a:stretch>
        </p:blipFill>
        <p:spPr>
          <a:xfrm flipH="1">
            <a:off x="481500" y="1146375"/>
            <a:ext cx="226100" cy="785074"/>
          </a:xfrm>
          <a:prstGeom prst="rect">
            <a:avLst/>
          </a:prstGeom>
          <a:noFill/>
          <a:ln>
            <a:noFill/>
          </a:ln>
        </p:spPr>
      </p:pic>
      <p:pic>
        <p:nvPicPr>
          <p:cNvPr id="191" name="Google Shape;191;p29"/>
          <p:cNvPicPr preferRelativeResize="0"/>
          <p:nvPr/>
        </p:nvPicPr>
        <p:blipFill>
          <a:blip r:embed="rId5">
            <a:alphaModFix/>
          </a:blip>
          <a:stretch>
            <a:fillRect/>
          </a:stretch>
        </p:blipFill>
        <p:spPr>
          <a:xfrm flipH="1">
            <a:off x="779450" y="1146375"/>
            <a:ext cx="226100" cy="785074"/>
          </a:xfrm>
          <a:prstGeom prst="rect">
            <a:avLst/>
          </a:prstGeom>
          <a:noFill/>
          <a:ln>
            <a:noFill/>
          </a:ln>
        </p:spPr>
      </p:pic>
      <p:pic>
        <p:nvPicPr>
          <p:cNvPr id="192" name="Google Shape;192;p29"/>
          <p:cNvPicPr preferRelativeResize="0"/>
          <p:nvPr/>
        </p:nvPicPr>
        <p:blipFill>
          <a:blip r:embed="rId5">
            <a:alphaModFix/>
          </a:blip>
          <a:stretch>
            <a:fillRect/>
          </a:stretch>
        </p:blipFill>
        <p:spPr>
          <a:xfrm flipH="1">
            <a:off x="1077400" y="1146375"/>
            <a:ext cx="226100" cy="785074"/>
          </a:xfrm>
          <a:prstGeom prst="rect">
            <a:avLst/>
          </a:prstGeom>
          <a:noFill/>
          <a:ln>
            <a:noFill/>
          </a:ln>
        </p:spPr>
      </p:pic>
      <p:sp>
        <p:nvSpPr>
          <p:cNvPr id="194" name="Google Shape;194;p29"/>
          <p:cNvSpPr txBox="1"/>
          <p:nvPr/>
        </p:nvSpPr>
        <p:spPr>
          <a:xfrm>
            <a:off x="4755825" y="3444750"/>
            <a:ext cx="892800" cy="1310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0000FF"/>
                </a:solidFill>
                <a:latin typeface="Source Sans Pro"/>
                <a:ea typeface="Source Sans Pro"/>
                <a:cs typeface="Source Sans Pro"/>
                <a:sym typeface="Source Sans Pro"/>
              </a:rPr>
              <a:t>Medium with random colors</a:t>
            </a:r>
            <a:endParaRPr>
              <a:solidFill>
                <a:srgbClr val="0000FF"/>
              </a:solidFill>
              <a:latin typeface="Source Sans Pro"/>
              <a:ea typeface="Source Sans Pro"/>
              <a:cs typeface="Source Sans Pro"/>
              <a:sym typeface="Source Sans Pro"/>
            </a:endParaRPr>
          </a:p>
        </p:txBody>
      </p:sp>
      <p:sp>
        <p:nvSpPr>
          <p:cNvPr id="195" name="Google Shape;195;p29"/>
          <p:cNvSpPr txBox="1"/>
          <p:nvPr/>
        </p:nvSpPr>
        <p:spPr>
          <a:xfrm>
            <a:off x="4780625" y="1374975"/>
            <a:ext cx="892800" cy="1310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0000FF"/>
                </a:solidFill>
                <a:latin typeface="Source Sans Pro"/>
                <a:ea typeface="Source Sans Pro"/>
                <a:cs typeface="Source Sans Pro"/>
                <a:sym typeface="Source Sans Pro"/>
              </a:rPr>
              <a:t>Mild with random colors</a:t>
            </a:r>
            <a:endParaRPr>
              <a:solidFill>
                <a:srgbClr val="0000FF"/>
              </a:solidFill>
              <a:latin typeface="Source Sans Pro"/>
              <a:ea typeface="Source Sans Pro"/>
              <a:cs typeface="Source Sans Pro"/>
              <a:sym typeface="Source Sans Pro"/>
            </a:endParaRPr>
          </a:p>
        </p:txBody>
      </p:sp>
      <p:pic>
        <p:nvPicPr>
          <p:cNvPr id="2" name="Online Media 1" title="pixelRemix4">
            <a:hlinkClick r:id="" action="ppaction://media"/>
            <a:extLst>
              <a:ext uri="{FF2B5EF4-FFF2-40B4-BE49-F238E27FC236}">
                <a16:creationId xmlns:a16="http://schemas.microsoft.com/office/drawing/2014/main" id="{B1046C74-FA32-9785-2CEF-40E3CBD89233}"/>
              </a:ext>
            </a:extLst>
          </p:cNvPr>
          <p:cNvPicPr>
            <a:picLocks noRot="1" noChangeAspect="1"/>
          </p:cNvPicPr>
          <p:nvPr>
            <a:videoFile r:link="rId1"/>
          </p:nvPr>
        </p:nvPicPr>
        <p:blipFill>
          <a:blip r:embed="rId6"/>
          <a:stretch>
            <a:fillRect/>
          </a:stretch>
        </p:blipFill>
        <p:spPr>
          <a:xfrm>
            <a:off x="5673425" y="692626"/>
            <a:ext cx="3036888" cy="1714500"/>
          </a:xfrm>
          <a:prstGeom prst="rect">
            <a:avLst/>
          </a:prstGeom>
        </p:spPr>
      </p:pic>
      <p:pic>
        <p:nvPicPr>
          <p:cNvPr id="3" name="Online Media 2" title="pixelsRemix3">
            <a:hlinkClick r:id="" action="ppaction://media"/>
            <a:extLst>
              <a:ext uri="{FF2B5EF4-FFF2-40B4-BE49-F238E27FC236}">
                <a16:creationId xmlns:a16="http://schemas.microsoft.com/office/drawing/2014/main" id="{731BB08C-3A4F-2A5C-194A-E273E46BA5EB}"/>
              </a:ext>
            </a:extLst>
          </p:cNvPr>
          <p:cNvPicPr>
            <a:picLocks noRot="1" noChangeAspect="1"/>
          </p:cNvPicPr>
          <p:nvPr>
            <a:videoFile r:link="rId2"/>
          </p:nvPr>
        </p:nvPicPr>
        <p:blipFill>
          <a:blip r:embed="rId7"/>
          <a:stretch>
            <a:fillRect/>
          </a:stretch>
        </p:blipFill>
        <p:spPr>
          <a:xfrm>
            <a:off x="5648625" y="2692332"/>
            <a:ext cx="3127754" cy="17657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txBox="1">
            <a:spLocks noGrp="1"/>
          </p:cNvSpPr>
          <p:nvPr>
            <p:ph type="body" idx="1"/>
          </p:nvPr>
        </p:nvSpPr>
        <p:spPr>
          <a:xfrm>
            <a:off x="446950" y="3830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a:t>
            </a:r>
            <a:endParaRPr sz="62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202" name="Google Shape;202;p30"/>
          <p:cNvSpPr txBox="1"/>
          <p:nvPr/>
        </p:nvSpPr>
        <p:spPr>
          <a:xfrm>
            <a:off x="517200" y="1211375"/>
            <a:ext cx="7959600" cy="373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Brainstorm ideas</a:t>
            </a:r>
            <a:endParaRPr sz="2400" b="1">
              <a:solidFill>
                <a:srgbClr val="0000FF"/>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Read through remix suggestions from your teacher (previous slides)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Use your creativity to come up with your own idea for a project</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How can you use RGB colors in your remix project?</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Decide with your partner what project you will do</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0"/>
              </a:spcAft>
              <a:buNone/>
            </a:pPr>
            <a:r>
              <a:rPr lang="en" sz="2091">
                <a:solidFill>
                  <a:srgbClr val="434343"/>
                </a:solidFill>
                <a:latin typeface="Calibri"/>
                <a:ea typeface="Calibri"/>
                <a:cs typeface="Calibri"/>
                <a:sym typeface="Calibri"/>
              </a:rPr>
              <a:t>DO THIS:</a:t>
            </a:r>
            <a:endParaRPr sz="2091">
              <a:solidFill>
                <a:srgbClr val="434343"/>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Fill out the information in the Mission 3 Remix Log for </a:t>
            </a:r>
            <a:r>
              <a:rPr lang="en" sz="2091" b="1">
                <a:solidFill>
                  <a:srgbClr val="0000FF"/>
                </a:solidFill>
                <a:latin typeface="Calibri"/>
                <a:ea typeface="Calibri"/>
                <a:cs typeface="Calibri"/>
                <a:sym typeface="Calibri"/>
              </a:rPr>
              <a:t>Step #2</a:t>
            </a:r>
            <a:endParaRPr sz="2091" b="1">
              <a:solidFill>
                <a:srgbClr val="0000FF"/>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1"/>
          <p:cNvSpPr txBox="1">
            <a:spLocks noGrp="1"/>
          </p:cNvSpPr>
          <p:nvPr>
            <p:ph type="body" idx="1"/>
          </p:nvPr>
        </p:nvSpPr>
        <p:spPr>
          <a:xfrm>
            <a:off x="320250" y="4207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CC0000"/>
                </a:solidFill>
                <a:latin typeface="Alegreya Black"/>
                <a:ea typeface="Alegreya Black"/>
                <a:cs typeface="Alegreya Black"/>
                <a:sym typeface="Alegreya Black"/>
              </a:rPr>
              <a:t>Step #3</a:t>
            </a:r>
            <a:endParaRPr sz="6200">
              <a:solidFill>
                <a:srgbClr val="CC0000"/>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208" name="Google Shape;208;p31"/>
          <p:cNvSpPr txBox="1"/>
          <p:nvPr/>
        </p:nvSpPr>
        <p:spPr>
          <a:xfrm>
            <a:off x="453800" y="1121150"/>
            <a:ext cx="7809300" cy="2776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CC0000"/>
                </a:solidFill>
                <a:latin typeface="Calibri"/>
                <a:ea typeface="Calibri"/>
                <a:cs typeface="Calibri"/>
                <a:sym typeface="Calibri"/>
              </a:rPr>
              <a:t>Make a plan</a:t>
            </a:r>
            <a:endParaRPr sz="2400" b="1">
              <a:solidFill>
                <a:srgbClr val="CC0000"/>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variables will you need?</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colors will you use?</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images will you display?</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0"/>
              </a:spcAft>
              <a:buNone/>
            </a:pPr>
            <a:r>
              <a:rPr lang="en" sz="2091">
                <a:solidFill>
                  <a:srgbClr val="434343"/>
                </a:solidFill>
                <a:latin typeface="Calibri"/>
                <a:ea typeface="Calibri"/>
                <a:cs typeface="Calibri"/>
                <a:sym typeface="Calibri"/>
              </a:rPr>
              <a:t>DO THIS:</a:t>
            </a:r>
            <a:endParaRPr sz="2091">
              <a:solidFill>
                <a:srgbClr val="434343"/>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Fill out the information in the Mission 3 Remix Log for </a:t>
            </a:r>
            <a:r>
              <a:rPr lang="en" sz="2091" b="1">
                <a:solidFill>
                  <a:srgbClr val="FF0000"/>
                </a:solidFill>
                <a:latin typeface="Calibri"/>
                <a:ea typeface="Calibri"/>
                <a:cs typeface="Calibri"/>
                <a:sym typeface="Calibri"/>
              </a:rPr>
              <a:t>Step #3</a:t>
            </a:r>
            <a:endParaRPr sz="2091">
              <a:solidFill>
                <a:srgbClr val="FF0000"/>
              </a:solidFill>
              <a:latin typeface="Calibri"/>
              <a:ea typeface="Calibri"/>
              <a:cs typeface="Calibri"/>
              <a:sym typeface="Calibri"/>
            </a:endParaRPr>
          </a:p>
          <a:p>
            <a:pPr marL="45720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Pre-Mission Preparation</a:t>
            </a:r>
            <a:endParaRPr/>
          </a:p>
        </p:txBody>
      </p:sp>
      <p:sp>
        <p:nvSpPr>
          <p:cNvPr id="68" name="Google Shape;68;p14"/>
          <p:cNvSpPr txBox="1">
            <a:spLocks noGrp="1"/>
          </p:cNvSpPr>
          <p:nvPr>
            <p:ph type="body" idx="1"/>
          </p:nvPr>
        </p:nvSpPr>
        <p:spPr>
          <a:xfrm>
            <a:off x="311700" y="1152475"/>
            <a:ext cx="5807100" cy="312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 the Mission 3 Remix Log, answer the pre-mission preparation questions:</a:t>
            </a:r>
            <a:endParaRPr/>
          </a:p>
          <a:p>
            <a:pPr marL="457200" lvl="0" indent="-381000" algn="l" rtl="0">
              <a:spcBef>
                <a:spcPts val="1200"/>
              </a:spcBef>
              <a:spcAft>
                <a:spcPts val="0"/>
              </a:spcAft>
              <a:buSzPts val="2400"/>
              <a:buChar char="●"/>
            </a:pPr>
            <a:r>
              <a:rPr lang="en"/>
              <a:t>What are some things you have learned to do with the CodeX?</a:t>
            </a:r>
            <a:endParaRPr/>
          </a:p>
          <a:p>
            <a:pPr marL="457200" lvl="0" indent="-381000" algn="l" rtl="0">
              <a:spcBef>
                <a:spcPts val="0"/>
              </a:spcBef>
              <a:spcAft>
                <a:spcPts val="0"/>
              </a:spcAft>
              <a:buSzPts val="2400"/>
              <a:buChar char="●"/>
            </a:pPr>
            <a:r>
              <a:rPr lang="en"/>
              <a:t>What does a ‘remix’ mean to you?</a:t>
            </a:r>
            <a:endParaRPr/>
          </a:p>
        </p:txBody>
      </p:sp>
      <p:pic>
        <p:nvPicPr>
          <p:cNvPr id="69" name="Google Shape;69;p14"/>
          <p:cNvPicPr preferRelativeResize="0"/>
          <p:nvPr/>
        </p:nvPicPr>
        <p:blipFill>
          <a:blip r:embed="rId3">
            <a:alphaModFix/>
          </a:blip>
          <a:stretch>
            <a:fillRect/>
          </a:stretch>
        </p:blipFill>
        <p:spPr>
          <a:xfrm>
            <a:off x="6470475" y="554675"/>
            <a:ext cx="2158912" cy="3879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2"/>
          <p:cNvSpPr txBox="1">
            <a:spLocks noGrp="1"/>
          </p:cNvSpPr>
          <p:nvPr>
            <p:ph type="body" idx="1"/>
          </p:nvPr>
        </p:nvSpPr>
        <p:spPr>
          <a:xfrm>
            <a:off x="328775" y="5915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38761D"/>
                </a:solidFill>
                <a:latin typeface="Alegreya Black"/>
                <a:ea typeface="Alegreya Black"/>
                <a:cs typeface="Alegreya Black"/>
                <a:sym typeface="Alegreya Black"/>
              </a:rPr>
              <a:t>Step #4</a:t>
            </a:r>
            <a:endParaRPr sz="6200">
              <a:solidFill>
                <a:srgbClr val="38761D"/>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214" name="Google Shape;214;p32"/>
          <p:cNvSpPr txBox="1"/>
          <p:nvPr/>
        </p:nvSpPr>
        <p:spPr>
          <a:xfrm>
            <a:off x="436700" y="1155350"/>
            <a:ext cx="8116800" cy="342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38761D"/>
                </a:solidFill>
                <a:latin typeface="Calibri"/>
                <a:ea typeface="Calibri"/>
                <a:cs typeface="Calibri"/>
                <a:sym typeface="Calibri"/>
              </a:rPr>
              <a:t>Code your project</a:t>
            </a:r>
            <a:endParaRPr sz="2400" b="1">
              <a:solidFill>
                <a:srgbClr val="38761D"/>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b="1">
                <a:solidFill>
                  <a:srgbClr val="4EB748"/>
                </a:solidFill>
                <a:latin typeface="Calibri"/>
                <a:ea typeface="Calibri"/>
                <a:cs typeface="Calibri"/>
                <a:sym typeface="Calibri"/>
              </a:rPr>
              <a:t>IMPORTANT:</a:t>
            </a:r>
            <a:r>
              <a:rPr lang="en" sz="2091">
                <a:solidFill>
                  <a:srgbClr val="434343"/>
                </a:solidFill>
                <a:latin typeface="Calibri"/>
                <a:ea typeface="Calibri"/>
                <a:cs typeface="Calibri"/>
                <a:sym typeface="Calibri"/>
              </a:rPr>
              <a:t> Go to the sandbox to code the remix project</a:t>
            </a:r>
            <a:endParaRPr sz="2091">
              <a:solidFill>
                <a:srgbClr val="434343"/>
              </a:solidFill>
              <a:latin typeface="Calibri"/>
              <a:ea typeface="Calibri"/>
              <a:cs typeface="Calibri"/>
              <a:sym typeface="Calibri"/>
            </a:endParaRPr>
          </a:p>
          <a:p>
            <a:pPr marL="914400" lvl="1"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Above toolbox in the lower left corner</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Start with a new file and give it a descriptive name (</a:t>
            </a:r>
            <a:r>
              <a:rPr lang="en" sz="2091" b="1">
                <a:solidFill>
                  <a:srgbClr val="434343"/>
                </a:solidFill>
                <a:latin typeface="Calibri"/>
                <a:ea typeface="Calibri"/>
                <a:cs typeface="Calibri"/>
                <a:sym typeface="Calibri"/>
              </a:rPr>
              <a:t>Remix3</a:t>
            </a:r>
            <a:r>
              <a:rPr lang="en" sz="2091">
                <a:solidFill>
                  <a:srgbClr val="434343"/>
                </a:solidFill>
                <a:latin typeface="Calibri"/>
                <a:ea typeface="Calibri"/>
                <a:cs typeface="Calibri"/>
                <a:sym typeface="Calibri"/>
              </a:rPr>
              <a:t>)</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You can leave </a:t>
            </a:r>
            <a:r>
              <a:rPr lang="en" sz="2091" b="1">
                <a:solidFill>
                  <a:srgbClr val="434343"/>
                </a:solidFill>
                <a:latin typeface="Calibri"/>
                <a:ea typeface="Calibri"/>
                <a:cs typeface="Calibri"/>
                <a:sym typeface="Calibri"/>
              </a:rPr>
              <a:t>Heart1</a:t>
            </a:r>
            <a:r>
              <a:rPr lang="en" sz="2091">
                <a:solidFill>
                  <a:srgbClr val="434343"/>
                </a:solidFill>
                <a:latin typeface="Calibri"/>
                <a:ea typeface="Calibri"/>
                <a:cs typeface="Calibri"/>
                <a:sym typeface="Calibri"/>
              </a:rPr>
              <a:t> and </a:t>
            </a:r>
            <a:r>
              <a:rPr lang="en" sz="2091" b="1">
                <a:solidFill>
                  <a:srgbClr val="434343"/>
                </a:solidFill>
                <a:latin typeface="Calibri"/>
                <a:ea typeface="Calibri"/>
                <a:cs typeface="Calibri"/>
                <a:sym typeface="Calibri"/>
              </a:rPr>
              <a:t>Pixels1</a:t>
            </a:r>
            <a:r>
              <a:rPr lang="en" sz="2091">
                <a:solidFill>
                  <a:srgbClr val="434343"/>
                </a:solidFill>
                <a:latin typeface="Calibri"/>
                <a:ea typeface="Calibri"/>
                <a:cs typeface="Calibri"/>
                <a:sym typeface="Calibri"/>
              </a:rPr>
              <a:t> open (Use them as a guide)</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Import your modules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Define your variables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Write your code, testing frequently</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215" name="Google Shape;215;p32"/>
          <p:cNvPicPr preferRelativeResize="0"/>
          <p:nvPr/>
        </p:nvPicPr>
        <p:blipFill>
          <a:blip r:embed="rId3">
            <a:alphaModFix/>
          </a:blip>
          <a:stretch>
            <a:fillRect/>
          </a:stretch>
        </p:blipFill>
        <p:spPr>
          <a:xfrm>
            <a:off x="7414900" y="1931450"/>
            <a:ext cx="457200" cy="419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328775" y="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38761D"/>
                </a:solidFill>
                <a:latin typeface="Alegreya Black"/>
                <a:ea typeface="Alegreya Black"/>
                <a:cs typeface="Alegreya Black"/>
                <a:sym typeface="Alegreya Black"/>
              </a:rPr>
              <a:t>Step #4</a:t>
            </a:r>
            <a:endParaRPr sz="6200">
              <a:solidFill>
                <a:srgbClr val="38761D"/>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221" name="Google Shape;221;p33"/>
          <p:cNvSpPr txBox="1"/>
          <p:nvPr/>
        </p:nvSpPr>
        <p:spPr>
          <a:xfrm>
            <a:off x="402525" y="1122275"/>
            <a:ext cx="8270700" cy="362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38761D"/>
                </a:solidFill>
                <a:latin typeface="Calibri"/>
                <a:ea typeface="Calibri"/>
                <a:cs typeface="Calibri"/>
                <a:sym typeface="Calibri"/>
              </a:rPr>
              <a:t>Stop and test frequently!</a:t>
            </a:r>
            <a:endParaRPr sz="2400" b="1">
              <a:solidFill>
                <a:srgbClr val="38761D"/>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Don’t try to write all the code at one time</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Mistakes happen, so find them early</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Type just a few lines of code and then run the program</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If there is an error, fix it before continuing</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Use the debugger and your other programs for help</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4"/>
          <p:cNvSpPr txBox="1">
            <a:spLocks noGrp="1"/>
          </p:cNvSpPr>
          <p:nvPr>
            <p:ph type="body" idx="1"/>
          </p:nvPr>
        </p:nvSpPr>
        <p:spPr>
          <a:xfrm>
            <a:off x="294625" y="10187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9900FF"/>
                </a:solidFill>
                <a:latin typeface="Alegreya Black"/>
                <a:ea typeface="Alegreya Black"/>
                <a:cs typeface="Alegreya Black"/>
                <a:sym typeface="Alegreya Black"/>
              </a:rPr>
              <a:t>Step #5</a:t>
            </a:r>
            <a:endParaRPr sz="6200">
              <a:solidFill>
                <a:srgbClr val="99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227" name="Google Shape;227;p34"/>
          <p:cNvSpPr txBox="1"/>
          <p:nvPr/>
        </p:nvSpPr>
        <p:spPr>
          <a:xfrm>
            <a:off x="385450" y="1241875"/>
            <a:ext cx="8108400" cy="362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9900FF"/>
                </a:solidFill>
                <a:latin typeface="Calibri"/>
                <a:ea typeface="Calibri"/>
                <a:cs typeface="Calibri"/>
                <a:sym typeface="Calibri"/>
              </a:rPr>
              <a:t>Documentation!</a:t>
            </a:r>
            <a:endParaRPr sz="2400" b="1">
              <a:solidFill>
                <a:srgbClr val="9900FF"/>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Make sure your code is readable by adding blank lines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Add comments to sections of your code that explain what they do</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5"/>
          <p:cNvSpPr txBox="1">
            <a:spLocks noGrp="1"/>
          </p:cNvSpPr>
          <p:nvPr>
            <p:ph type="body" idx="1"/>
          </p:nvPr>
        </p:nvSpPr>
        <p:spPr>
          <a:xfrm>
            <a:off x="303150" y="17877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9900FF"/>
                </a:solidFill>
                <a:latin typeface="Alegreya Black"/>
                <a:ea typeface="Alegreya Black"/>
                <a:cs typeface="Alegreya Black"/>
                <a:sym typeface="Alegreya Black"/>
              </a:rPr>
              <a:t>Step #5</a:t>
            </a:r>
            <a:endParaRPr sz="6200">
              <a:solidFill>
                <a:srgbClr val="99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233" name="Google Shape;233;p35"/>
          <p:cNvSpPr txBox="1"/>
          <p:nvPr/>
        </p:nvSpPr>
        <p:spPr>
          <a:xfrm>
            <a:off x="402525" y="1180975"/>
            <a:ext cx="8519400" cy="345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9900FF"/>
                </a:solidFill>
                <a:latin typeface="Calibri"/>
                <a:ea typeface="Calibri"/>
                <a:cs typeface="Calibri"/>
                <a:sym typeface="Calibri"/>
              </a:rPr>
              <a:t>Get feedback</a:t>
            </a:r>
            <a:endParaRPr sz="2400" b="1">
              <a:solidFill>
                <a:srgbClr val="9900FF"/>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Show your code to other students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do they think? Have them fill out the feedback form on your Mission 3 Remix Log</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Give yourself some feedback Is there something you want to change or improve or add? Fill out the feedback form on your Mission 3 Remix Log</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0"/>
              </a:spcAft>
              <a:buNone/>
            </a:pPr>
            <a:r>
              <a:rPr lang="en" sz="2091" b="1">
                <a:solidFill>
                  <a:srgbClr val="9900FF"/>
                </a:solidFill>
                <a:latin typeface="Calibri"/>
                <a:ea typeface="Calibri"/>
                <a:cs typeface="Calibri"/>
                <a:sym typeface="Calibri"/>
              </a:rPr>
              <a:t>Modify your code to make your project even better</a:t>
            </a:r>
            <a:endParaRPr sz="2091" b="1">
              <a:solidFill>
                <a:srgbClr val="9900FF"/>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6"/>
          <p:cNvPicPr preferRelativeResize="0"/>
          <p:nvPr/>
        </p:nvPicPr>
        <p:blipFill rotWithShape="1">
          <a:blip r:embed="rId3">
            <a:alphaModFix/>
          </a:blip>
          <a:srcRect b="10849"/>
          <a:stretch/>
        </p:blipFill>
        <p:spPr>
          <a:xfrm>
            <a:off x="4389075" y="1935150"/>
            <a:ext cx="4637626" cy="2755224"/>
          </a:xfrm>
          <a:prstGeom prst="rect">
            <a:avLst/>
          </a:prstGeom>
          <a:noFill/>
          <a:ln>
            <a:noFill/>
          </a:ln>
        </p:spPr>
      </p:pic>
      <p:pic>
        <p:nvPicPr>
          <p:cNvPr id="239" name="Google Shape;239;p36"/>
          <p:cNvPicPr preferRelativeResize="0"/>
          <p:nvPr/>
        </p:nvPicPr>
        <p:blipFill rotWithShape="1">
          <a:blip r:embed="rId3">
            <a:alphaModFix/>
          </a:blip>
          <a:srcRect b="9665"/>
          <a:stretch/>
        </p:blipFill>
        <p:spPr>
          <a:xfrm>
            <a:off x="4257700" y="226025"/>
            <a:ext cx="4637626" cy="2791924"/>
          </a:xfrm>
          <a:prstGeom prst="rect">
            <a:avLst/>
          </a:prstGeom>
          <a:noFill/>
          <a:ln>
            <a:noFill/>
          </a:ln>
        </p:spPr>
      </p:pic>
      <p:sp>
        <p:nvSpPr>
          <p:cNvPr id="240" name="Google Shape;240;p3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And now you have your own remix!</a:t>
            </a:r>
            <a:endParaRPr/>
          </a:p>
        </p:txBody>
      </p:sp>
      <p:sp>
        <p:nvSpPr>
          <p:cNvPr id="241" name="Google Shape;241;p36"/>
          <p:cNvSpPr txBox="1">
            <a:spLocks noGrp="1"/>
          </p:cNvSpPr>
          <p:nvPr>
            <p:ph type="body" idx="1"/>
          </p:nvPr>
        </p:nvSpPr>
        <p:spPr>
          <a:xfrm>
            <a:off x="311700" y="1000075"/>
            <a:ext cx="4260300" cy="36903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3000">
                <a:solidFill>
                  <a:srgbClr val="FF00FF"/>
                </a:solidFill>
                <a:latin typeface="Alegreya ExtraBold"/>
                <a:ea typeface="Alegreya ExtraBold"/>
                <a:cs typeface="Alegreya ExtraBold"/>
                <a:sym typeface="Alegreya ExtraBold"/>
              </a:rPr>
              <a:t>Congratulations!</a:t>
            </a:r>
            <a:endParaRPr sz="3000">
              <a:solidFill>
                <a:srgbClr val="FF00FF"/>
              </a:solidFill>
              <a:latin typeface="Alegreya ExtraBold"/>
              <a:ea typeface="Alegreya ExtraBold"/>
              <a:cs typeface="Alegreya ExtraBold"/>
              <a:sym typeface="Alegreya ExtraBold"/>
            </a:endParaRPr>
          </a:p>
          <a:p>
            <a:pPr marL="0" lvl="0" indent="0" algn="l" rtl="0">
              <a:spcBef>
                <a:spcPts val="1200"/>
              </a:spcBef>
              <a:spcAft>
                <a:spcPts val="0"/>
              </a:spcAft>
              <a:buNone/>
            </a:pPr>
            <a:r>
              <a:rPr lang="en"/>
              <a:t>By completing this remix you have:</a:t>
            </a:r>
            <a:endParaRPr/>
          </a:p>
          <a:p>
            <a:pPr marL="457200" lvl="0" indent="-369570" algn="l" rtl="0">
              <a:spcBef>
                <a:spcPts val="1200"/>
              </a:spcBef>
              <a:spcAft>
                <a:spcPts val="0"/>
              </a:spcAft>
              <a:buSzPct val="100000"/>
              <a:buChar char="●"/>
            </a:pPr>
            <a:r>
              <a:rPr lang="en"/>
              <a:t>learned more about programming</a:t>
            </a:r>
            <a:endParaRPr/>
          </a:p>
          <a:p>
            <a:pPr marL="457200" lvl="0" indent="-369570" algn="l" rtl="0">
              <a:spcBef>
                <a:spcPts val="0"/>
              </a:spcBef>
              <a:spcAft>
                <a:spcPts val="0"/>
              </a:spcAft>
              <a:buSzPct val="100000"/>
              <a:buChar char="●"/>
            </a:pPr>
            <a:r>
              <a:rPr lang="en"/>
              <a:t>used skills and concepts from the missions</a:t>
            </a:r>
            <a:endParaRPr/>
          </a:p>
          <a:p>
            <a:pPr marL="457200" lvl="0" indent="-369570" algn="l" rtl="0">
              <a:spcBef>
                <a:spcPts val="0"/>
              </a:spcBef>
              <a:spcAft>
                <a:spcPts val="0"/>
              </a:spcAft>
              <a:buSzPct val="100000"/>
              <a:buChar char="●"/>
            </a:pPr>
            <a:r>
              <a:rPr lang="en"/>
              <a:t>been thinking! And problem solving and much more!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7"/>
          <p:cNvSpPr txBox="1">
            <a:spLocks noGrp="1"/>
          </p:cNvSpPr>
          <p:nvPr>
            <p:ph type="title"/>
          </p:nvPr>
        </p:nvSpPr>
        <p:spPr>
          <a:xfrm>
            <a:off x="311700" y="33587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Post-Mission Reflection</a:t>
            </a:r>
            <a:endParaRPr/>
          </a:p>
        </p:txBody>
      </p:sp>
      <p:sp>
        <p:nvSpPr>
          <p:cNvPr id="247" name="Google Shape;247;p37"/>
          <p:cNvSpPr txBox="1">
            <a:spLocks noGrp="1"/>
          </p:cNvSpPr>
          <p:nvPr>
            <p:ph type="body" idx="1"/>
          </p:nvPr>
        </p:nvSpPr>
        <p:spPr>
          <a:xfrm>
            <a:off x="311700" y="869975"/>
            <a:ext cx="5384400" cy="38976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Wow! Great job!</a:t>
            </a:r>
            <a:endParaRPr/>
          </a:p>
          <a:p>
            <a:pPr marL="457200" lvl="0" indent="-381000" algn="l" rtl="0">
              <a:spcBef>
                <a:spcPts val="0"/>
              </a:spcBef>
              <a:spcAft>
                <a:spcPts val="0"/>
              </a:spcAft>
              <a:buSzPts val="2400"/>
              <a:buChar char="●"/>
            </a:pPr>
            <a:r>
              <a:rPr lang="en"/>
              <a:t>Share your project with your friends!</a:t>
            </a:r>
            <a:endParaRPr/>
          </a:p>
          <a:p>
            <a:pPr marL="457200" lvl="0" indent="-381000" algn="l" rtl="0">
              <a:spcBef>
                <a:spcPts val="0"/>
              </a:spcBef>
              <a:spcAft>
                <a:spcPts val="0"/>
              </a:spcAft>
              <a:buSzPts val="2400"/>
              <a:buChar char="●"/>
            </a:pPr>
            <a:r>
              <a:rPr lang="en"/>
              <a:t>Complete the Mission 3 Remix Log</a:t>
            </a:r>
            <a:endParaRPr/>
          </a:p>
          <a:p>
            <a:pPr marL="457200" lvl="0" indent="0" algn="l" rtl="0">
              <a:spcBef>
                <a:spcPts val="1200"/>
              </a:spcBef>
              <a:spcAft>
                <a:spcPts val="0"/>
              </a:spcAft>
              <a:buNone/>
            </a:pPr>
            <a:endParaRPr/>
          </a:p>
          <a:p>
            <a:pPr marL="457200" lvl="0" indent="-381000" algn="l" rtl="0">
              <a:spcBef>
                <a:spcPts val="1200"/>
              </a:spcBef>
              <a:spcAft>
                <a:spcPts val="0"/>
              </a:spcAft>
              <a:buSzPts val="2400"/>
              <a:buChar char="●"/>
            </a:pPr>
            <a:r>
              <a:rPr lang="en"/>
              <a:t>Don’t forget to clear your CodeX by running your </a:t>
            </a:r>
            <a:r>
              <a:rPr lang="en" b="1"/>
              <a:t>Clear </a:t>
            </a:r>
            <a:r>
              <a:rPr lang="en"/>
              <a:t>program</a:t>
            </a:r>
            <a:endParaRPr/>
          </a:p>
          <a:p>
            <a:pPr marL="0" lvl="0" indent="0" algn="l" rtl="0">
              <a:spcBef>
                <a:spcPts val="1200"/>
              </a:spcBef>
              <a:spcAft>
                <a:spcPts val="1200"/>
              </a:spcAft>
              <a:buNone/>
            </a:pPr>
            <a:endParaRPr/>
          </a:p>
        </p:txBody>
      </p:sp>
      <p:pic>
        <p:nvPicPr>
          <p:cNvPr id="248" name="Google Shape;248;p37"/>
          <p:cNvPicPr preferRelativeResize="0"/>
          <p:nvPr/>
        </p:nvPicPr>
        <p:blipFill>
          <a:blip r:embed="rId3">
            <a:alphaModFix/>
          </a:blip>
          <a:stretch>
            <a:fillRect/>
          </a:stretch>
        </p:blipFill>
        <p:spPr>
          <a:xfrm>
            <a:off x="6043450" y="443275"/>
            <a:ext cx="2158912" cy="3879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Have you heard of music remixes?</a:t>
            </a:r>
            <a:endParaRPr/>
          </a:p>
        </p:txBody>
      </p:sp>
      <p:sp>
        <p:nvSpPr>
          <p:cNvPr id="75" name="Google Shape;75;p15"/>
          <p:cNvSpPr txBox="1">
            <a:spLocks noGrp="1"/>
          </p:cNvSpPr>
          <p:nvPr>
            <p:ph type="body" idx="1"/>
          </p:nvPr>
        </p:nvSpPr>
        <p:spPr>
          <a:xfrm>
            <a:off x="311700" y="1000075"/>
            <a:ext cx="4260300" cy="36903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a:t>It is when someone takes parts of a song, or several songs, and combines them with some original music to create something original </a:t>
            </a:r>
            <a:endParaRPr/>
          </a:p>
          <a:p>
            <a:pPr marL="457200" lvl="0" indent="-349250" algn="l" rtl="0">
              <a:spcBef>
                <a:spcPts val="1200"/>
              </a:spcBef>
              <a:spcAft>
                <a:spcPts val="0"/>
              </a:spcAft>
              <a:buSzPts val="1900"/>
              <a:buChar char="●"/>
            </a:pPr>
            <a:r>
              <a:rPr lang="en" sz="1900"/>
              <a:t>You can combine two or more songs as part of a remix</a:t>
            </a:r>
            <a:endParaRPr sz="1900"/>
          </a:p>
          <a:p>
            <a:pPr marL="457200" lvl="0" indent="-349250" algn="l" rtl="0">
              <a:spcBef>
                <a:spcPts val="0"/>
              </a:spcBef>
              <a:spcAft>
                <a:spcPts val="0"/>
              </a:spcAft>
              <a:buSzPts val="1900"/>
              <a:buChar char="●"/>
            </a:pPr>
            <a:r>
              <a:rPr lang="en" sz="1900"/>
              <a:t>Something new is created by combining parts of songs and adding new music with the parts</a:t>
            </a:r>
            <a:endParaRPr sz="1900"/>
          </a:p>
        </p:txBody>
      </p:sp>
      <p:pic>
        <p:nvPicPr>
          <p:cNvPr id="76" name="Google Shape;76;p15"/>
          <p:cNvPicPr preferRelativeResize="0"/>
          <p:nvPr/>
        </p:nvPicPr>
        <p:blipFill>
          <a:blip r:embed="rId3">
            <a:alphaModFix/>
          </a:blip>
          <a:stretch>
            <a:fillRect/>
          </a:stretch>
        </p:blipFill>
        <p:spPr>
          <a:xfrm>
            <a:off x="4866675" y="1152475"/>
            <a:ext cx="3830400" cy="2553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44448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Remixes</a:t>
            </a:r>
            <a:endParaRPr/>
          </a:p>
        </p:txBody>
      </p:sp>
      <p:sp>
        <p:nvSpPr>
          <p:cNvPr id="82" name="Google Shape;82;p16"/>
          <p:cNvSpPr txBox="1">
            <a:spLocks noGrp="1"/>
          </p:cNvSpPr>
          <p:nvPr>
            <p:ph type="body" idx="1"/>
          </p:nvPr>
        </p:nvSpPr>
        <p:spPr>
          <a:xfrm>
            <a:off x="311700" y="1152475"/>
            <a:ext cx="4444800" cy="3564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You can do the same thing with your mission projects!</a:t>
            </a:r>
            <a:endParaRPr/>
          </a:p>
          <a:p>
            <a:pPr marL="457200" lvl="0" indent="-381000" algn="l" rtl="0">
              <a:spcBef>
                <a:spcPts val="1200"/>
              </a:spcBef>
              <a:spcAft>
                <a:spcPts val="0"/>
              </a:spcAft>
              <a:buSzPts val="2400"/>
              <a:buChar char="●"/>
            </a:pPr>
            <a:r>
              <a:rPr lang="en"/>
              <a:t>A new program is created by adding new code and using parts of code from programs you already created</a:t>
            </a:r>
            <a:endParaRPr/>
          </a:p>
          <a:p>
            <a:pPr marL="457200" lvl="0" indent="-381000" algn="l" rtl="0">
              <a:spcBef>
                <a:spcPts val="0"/>
              </a:spcBef>
              <a:spcAft>
                <a:spcPts val="0"/>
              </a:spcAft>
              <a:buSzPts val="2400"/>
              <a:buChar char="●"/>
            </a:pPr>
            <a:r>
              <a:rPr lang="en"/>
              <a:t>You can combine parts of two or more programs in a remix</a:t>
            </a:r>
            <a:endParaRPr/>
          </a:p>
        </p:txBody>
      </p:sp>
      <p:pic>
        <p:nvPicPr>
          <p:cNvPr id="83" name="Google Shape;83;p16"/>
          <p:cNvPicPr preferRelativeResize="0"/>
          <p:nvPr/>
        </p:nvPicPr>
        <p:blipFill rotWithShape="1">
          <a:blip r:embed="rId3">
            <a:alphaModFix/>
          </a:blip>
          <a:srcRect l="5782" r="4571" b="15654"/>
          <a:stretch/>
        </p:blipFill>
        <p:spPr>
          <a:xfrm>
            <a:off x="4756500" y="610800"/>
            <a:ext cx="4105525" cy="2832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44448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Remixes</a:t>
            </a:r>
            <a:endParaRPr/>
          </a:p>
        </p:txBody>
      </p:sp>
      <p:sp>
        <p:nvSpPr>
          <p:cNvPr id="89" name="Google Shape;89;p17"/>
          <p:cNvSpPr txBox="1">
            <a:spLocks noGrp="1"/>
          </p:cNvSpPr>
          <p:nvPr>
            <p:ph type="body" idx="1"/>
          </p:nvPr>
        </p:nvSpPr>
        <p:spPr>
          <a:xfrm>
            <a:off x="311700" y="1000075"/>
            <a:ext cx="4444800" cy="37743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a:t>Creating a remix of your projects will let you:</a:t>
            </a:r>
            <a:endParaRPr/>
          </a:p>
          <a:p>
            <a:pPr marL="457200" lvl="0" indent="-361435" algn="l" rtl="0">
              <a:spcBef>
                <a:spcPts val="1200"/>
              </a:spcBef>
              <a:spcAft>
                <a:spcPts val="0"/>
              </a:spcAft>
              <a:buSzPts val="2092"/>
              <a:buChar char="●"/>
            </a:pPr>
            <a:r>
              <a:rPr lang="en" sz="2091"/>
              <a:t>Use the skills and practice the concepts from the missions</a:t>
            </a:r>
            <a:endParaRPr sz="2091"/>
          </a:p>
          <a:p>
            <a:pPr marL="457200" lvl="0" indent="-361435" algn="l" rtl="0">
              <a:spcBef>
                <a:spcPts val="0"/>
              </a:spcBef>
              <a:spcAft>
                <a:spcPts val="0"/>
              </a:spcAft>
              <a:buSzPts val="2092"/>
              <a:buChar char="●"/>
            </a:pPr>
            <a:r>
              <a:rPr lang="en" sz="2091"/>
              <a:t>Be creative</a:t>
            </a:r>
            <a:endParaRPr sz="2091"/>
          </a:p>
          <a:p>
            <a:pPr marL="457200" lvl="0" indent="-361435" algn="l" rtl="0">
              <a:spcBef>
                <a:spcPts val="0"/>
              </a:spcBef>
              <a:spcAft>
                <a:spcPts val="0"/>
              </a:spcAft>
              <a:buSzPts val="2092"/>
              <a:buChar char="●"/>
            </a:pPr>
            <a:r>
              <a:rPr lang="en" sz="2091"/>
              <a:t>Improve your understanding of programming</a:t>
            </a:r>
            <a:endParaRPr sz="2091"/>
          </a:p>
          <a:p>
            <a:pPr marL="457200" lvl="0" indent="-361435" algn="l" rtl="0">
              <a:spcBef>
                <a:spcPts val="0"/>
              </a:spcBef>
              <a:spcAft>
                <a:spcPts val="0"/>
              </a:spcAft>
              <a:buSzPts val="2092"/>
              <a:buChar char="●"/>
            </a:pPr>
            <a:r>
              <a:rPr lang="en" sz="2091"/>
              <a:t>Collaborate with other students</a:t>
            </a:r>
            <a:endParaRPr sz="2091"/>
          </a:p>
          <a:p>
            <a:pPr marL="457200" lvl="0" indent="-361435" algn="l" rtl="0">
              <a:spcBef>
                <a:spcPts val="0"/>
              </a:spcBef>
              <a:spcAft>
                <a:spcPts val="0"/>
              </a:spcAft>
              <a:buSzPts val="2092"/>
              <a:buChar char="●"/>
            </a:pPr>
            <a:r>
              <a:rPr lang="en" sz="2091"/>
              <a:t>Design an original program and write the code all on your own</a:t>
            </a:r>
            <a:endParaRPr sz="2091"/>
          </a:p>
        </p:txBody>
      </p:sp>
      <p:pic>
        <p:nvPicPr>
          <p:cNvPr id="90" name="Google Shape;90;p17"/>
          <p:cNvPicPr preferRelativeResize="0"/>
          <p:nvPr/>
        </p:nvPicPr>
        <p:blipFill rotWithShape="1">
          <a:blip r:embed="rId3">
            <a:alphaModFix/>
          </a:blip>
          <a:srcRect l="5782" r="4571" b="15654"/>
          <a:stretch/>
        </p:blipFill>
        <p:spPr>
          <a:xfrm>
            <a:off x="4756500" y="610800"/>
            <a:ext cx="4105525" cy="2832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body" idx="1"/>
          </p:nvPr>
        </p:nvSpPr>
        <p:spPr>
          <a:xfrm>
            <a:off x="426100" y="126475"/>
            <a:ext cx="3957900" cy="14646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sz="13050">
                <a:latin typeface="Alegreya Black"/>
                <a:ea typeface="Alegreya Black"/>
                <a:cs typeface="Alegreya Black"/>
                <a:sym typeface="Alegreya Black"/>
              </a:rPr>
              <a:t>Step #1</a:t>
            </a:r>
            <a:endParaRPr sz="13050">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96" name="Google Shape;96;p18"/>
          <p:cNvSpPr txBox="1">
            <a:spLocks noGrp="1"/>
          </p:cNvSpPr>
          <p:nvPr>
            <p:ph type="body" idx="1"/>
          </p:nvPr>
        </p:nvSpPr>
        <p:spPr>
          <a:xfrm>
            <a:off x="329875" y="1305575"/>
            <a:ext cx="4584000" cy="36150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b="1"/>
              <a:t>Review projects and concepts</a:t>
            </a:r>
            <a:endParaRPr/>
          </a:p>
          <a:p>
            <a:pPr marL="457200" lvl="0" indent="-381000" algn="l" rtl="0">
              <a:spcBef>
                <a:spcPts val="1200"/>
              </a:spcBef>
              <a:spcAft>
                <a:spcPts val="0"/>
              </a:spcAft>
              <a:buSzPts val="2400"/>
              <a:buChar char="●"/>
            </a:pPr>
            <a:r>
              <a:rPr lang="en"/>
              <a:t>Open your projects from </a:t>
            </a:r>
            <a:br>
              <a:rPr lang="en"/>
            </a:br>
            <a:r>
              <a:rPr lang="en"/>
              <a:t>Mission 2 &amp; Mission 3</a:t>
            </a:r>
            <a:endParaRPr/>
          </a:p>
          <a:p>
            <a:pPr marL="914400" lvl="1" indent="-361435" algn="l" rtl="0">
              <a:spcBef>
                <a:spcPts val="0"/>
              </a:spcBef>
              <a:spcAft>
                <a:spcPts val="0"/>
              </a:spcAft>
              <a:buSzPts val="2092"/>
              <a:buChar char="○"/>
            </a:pPr>
            <a:r>
              <a:rPr lang="en" sz="2091"/>
              <a:t>Review what the program does</a:t>
            </a:r>
            <a:endParaRPr sz="2091"/>
          </a:p>
          <a:p>
            <a:pPr marL="914400" lvl="1" indent="-361435" algn="l" rtl="0">
              <a:spcBef>
                <a:spcPts val="0"/>
              </a:spcBef>
              <a:spcAft>
                <a:spcPts val="0"/>
              </a:spcAft>
              <a:buSzPts val="2092"/>
              <a:buChar char="○"/>
            </a:pPr>
            <a:r>
              <a:rPr lang="en" sz="2091"/>
              <a:t>Review the programming concepts and skills used</a:t>
            </a:r>
            <a:endParaRPr sz="2091"/>
          </a:p>
          <a:p>
            <a:pPr marL="0" lvl="0" indent="0" algn="l" rtl="0">
              <a:spcBef>
                <a:spcPts val="1200"/>
              </a:spcBef>
              <a:spcAft>
                <a:spcPts val="0"/>
              </a:spcAft>
              <a:buNone/>
            </a:pPr>
            <a:r>
              <a:rPr lang="en" sz="2091"/>
              <a:t>DO THIS:</a:t>
            </a:r>
            <a:endParaRPr sz="2091"/>
          </a:p>
          <a:p>
            <a:pPr marL="457200" lvl="0" indent="-361435" algn="l" rtl="0">
              <a:spcBef>
                <a:spcPts val="1200"/>
              </a:spcBef>
              <a:spcAft>
                <a:spcPts val="0"/>
              </a:spcAft>
              <a:buSzPts val="2092"/>
              <a:buChar char="●"/>
            </a:pPr>
            <a:r>
              <a:rPr lang="en" sz="2091"/>
              <a:t>Fill out the information in the Mission 3 Remix Log for</a:t>
            </a:r>
            <a:r>
              <a:rPr lang="en" sz="2091" b="1"/>
              <a:t> Step 1</a:t>
            </a:r>
            <a:endParaRPr sz="2091" b="1"/>
          </a:p>
        </p:txBody>
      </p:sp>
      <p:pic>
        <p:nvPicPr>
          <p:cNvPr id="97" name="Google Shape;97;p18"/>
          <p:cNvPicPr preferRelativeResize="0"/>
          <p:nvPr/>
        </p:nvPicPr>
        <p:blipFill>
          <a:blip r:embed="rId3">
            <a:alphaModFix/>
          </a:blip>
          <a:stretch>
            <a:fillRect/>
          </a:stretch>
        </p:blipFill>
        <p:spPr>
          <a:xfrm>
            <a:off x="5066275" y="126475"/>
            <a:ext cx="3629025" cy="1028700"/>
          </a:xfrm>
          <a:prstGeom prst="rect">
            <a:avLst/>
          </a:prstGeom>
          <a:noFill/>
          <a:ln>
            <a:noFill/>
          </a:ln>
        </p:spPr>
      </p:pic>
      <p:pic>
        <p:nvPicPr>
          <p:cNvPr id="98" name="Google Shape;98;p18"/>
          <p:cNvPicPr preferRelativeResize="0"/>
          <p:nvPr/>
        </p:nvPicPr>
        <p:blipFill>
          <a:blip r:embed="rId4">
            <a:alphaModFix/>
          </a:blip>
          <a:stretch>
            <a:fillRect/>
          </a:stretch>
        </p:blipFill>
        <p:spPr>
          <a:xfrm>
            <a:off x="5066275" y="1262850"/>
            <a:ext cx="2948474" cy="3657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body" idx="1"/>
          </p:nvPr>
        </p:nvSpPr>
        <p:spPr>
          <a:xfrm>
            <a:off x="446950" y="3830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a:t>
            </a:r>
            <a:endParaRPr sz="62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04" name="Google Shape;104;p19"/>
          <p:cNvSpPr txBox="1"/>
          <p:nvPr/>
        </p:nvSpPr>
        <p:spPr>
          <a:xfrm>
            <a:off x="517200" y="1211375"/>
            <a:ext cx="7959600" cy="373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Brainstorm ideas</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None/>
            </a:pPr>
            <a:r>
              <a:rPr lang="en" sz="2091">
                <a:solidFill>
                  <a:srgbClr val="434343"/>
                </a:solidFill>
                <a:latin typeface="Calibri"/>
                <a:ea typeface="Calibri"/>
                <a:cs typeface="Calibri"/>
                <a:sym typeface="Calibri"/>
              </a:rPr>
              <a:t>For this first remix, you will use RGB to display different colors. </a:t>
            </a:r>
            <a:endParaRPr sz="2091">
              <a:solidFill>
                <a:srgbClr val="434343"/>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Follow the information on the next section of slides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Learn about RGB (red, green, blue) </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See how to use RGB to display any color</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Then use RGB in your remix</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CodeX and RGB</a:t>
            </a:r>
            <a:endParaRPr/>
          </a:p>
        </p:txBody>
      </p:sp>
      <p:sp>
        <p:nvSpPr>
          <p:cNvPr id="110" name="Google Shape;110;p20"/>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Setting pixels to any color using RGB tuples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RGB?</a:t>
            </a:r>
            <a:endParaRPr/>
          </a:p>
        </p:txBody>
      </p:sp>
      <p:sp>
        <p:nvSpPr>
          <p:cNvPr id="116" name="Google Shape;116;p21"/>
          <p:cNvSpPr txBox="1">
            <a:spLocks noGrp="1"/>
          </p:cNvSpPr>
          <p:nvPr>
            <p:ph type="body" idx="1"/>
          </p:nvPr>
        </p:nvSpPr>
        <p:spPr>
          <a:xfrm>
            <a:off x="3139075" y="1152475"/>
            <a:ext cx="5693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RGB stands for Red, Green, Blue. </a:t>
            </a:r>
            <a:endParaRPr/>
          </a:p>
          <a:p>
            <a:pPr marL="0" lvl="0" indent="0" algn="l" rtl="0">
              <a:spcBef>
                <a:spcPts val="1200"/>
              </a:spcBef>
              <a:spcAft>
                <a:spcPts val="1200"/>
              </a:spcAft>
              <a:buNone/>
            </a:pPr>
            <a:r>
              <a:rPr lang="en"/>
              <a:t>Find out more by watching one of the short videos on the next slides.  </a:t>
            </a:r>
            <a:endParaRPr/>
          </a:p>
        </p:txBody>
      </p:sp>
      <p:pic>
        <p:nvPicPr>
          <p:cNvPr id="117" name="Google Shape;117;p21"/>
          <p:cNvPicPr preferRelativeResize="0"/>
          <p:nvPr/>
        </p:nvPicPr>
        <p:blipFill>
          <a:blip r:embed="rId3">
            <a:alphaModFix/>
          </a:blip>
          <a:stretch>
            <a:fillRect/>
          </a:stretch>
        </p:blipFill>
        <p:spPr>
          <a:xfrm>
            <a:off x="152400" y="1220825"/>
            <a:ext cx="2834276" cy="2125707"/>
          </a:xfrm>
          <a:prstGeom prst="rect">
            <a:avLst/>
          </a:prstGeom>
          <a:noFill/>
          <a:ln>
            <a:noFill/>
          </a:ln>
        </p:spPr>
      </p:pic>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1089</Words>
  <Application>Microsoft Office PowerPoint</Application>
  <PresentationFormat>On-screen Show (16:9)</PresentationFormat>
  <Paragraphs>127</Paragraphs>
  <Slides>25</Slides>
  <Notes>25</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Calibri</vt:lpstr>
      <vt:lpstr>Arial</vt:lpstr>
      <vt:lpstr>Source Sans Pro</vt:lpstr>
      <vt:lpstr>Alegreya ExtraBold</vt:lpstr>
      <vt:lpstr>Raleway</vt:lpstr>
      <vt:lpstr>Montserrat</vt:lpstr>
      <vt:lpstr>Alegreya Black</vt:lpstr>
      <vt:lpstr>Plum</vt:lpstr>
      <vt:lpstr>Mission 3 Remix </vt:lpstr>
      <vt:lpstr>Pre-Mission Preparation</vt:lpstr>
      <vt:lpstr>Have you heard of music remixes?</vt:lpstr>
      <vt:lpstr>Project Remixes</vt:lpstr>
      <vt:lpstr>Project Remixes</vt:lpstr>
      <vt:lpstr>PowerPoint Presentation</vt:lpstr>
      <vt:lpstr>PowerPoint Presentation</vt:lpstr>
      <vt:lpstr>CodeX and RGB</vt:lpstr>
      <vt:lpstr>What is RGB?</vt:lpstr>
      <vt:lpstr>Code.org video on pixels</vt:lpstr>
      <vt:lpstr>Getting RGB values</vt:lpstr>
      <vt:lpstr>Getting RGB values</vt:lpstr>
      <vt:lpstr>Using RGB values</vt:lpstr>
      <vt:lpstr>Using RGB values</vt:lpstr>
      <vt:lpstr>Challenge: Random RGB values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now you have your own remix!</vt:lpstr>
      <vt:lpstr>Post-Mission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Jill Jones</cp:lastModifiedBy>
  <cp:revision>1</cp:revision>
  <dcterms:modified xsi:type="dcterms:W3CDTF">2024-07-26T04:53:28Z</dcterms:modified>
</cp:coreProperties>
</file>